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1" r:id="rId2"/>
    <p:sldId id="346" r:id="rId3"/>
    <p:sldId id="363" r:id="rId4"/>
    <p:sldId id="362" r:id="rId5"/>
    <p:sldId id="348" r:id="rId6"/>
    <p:sldId id="343" r:id="rId7"/>
    <p:sldId id="342" r:id="rId8"/>
    <p:sldId id="349" r:id="rId9"/>
    <p:sldId id="353" r:id="rId10"/>
    <p:sldId id="360" r:id="rId11"/>
    <p:sldId id="361" r:id="rId12"/>
    <p:sldId id="354" r:id="rId13"/>
    <p:sldId id="355" r:id="rId14"/>
    <p:sldId id="356" r:id="rId15"/>
    <p:sldId id="357" r:id="rId16"/>
    <p:sldId id="364" r:id="rId17"/>
    <p:sldId id="358" r:id="rId18"/>
    <p:sldId id="365" r:id="rId19"/>
    <p:sldId id="359" r:id="rId20"/>
    <p:sldId id="350" r:id="rId21"/>
    <p:sldId id="337" r:id="rId22"/>
  </p:sldIdLst>
  <p:sldSz cx="50766663" cy="33843913"/>
  <p:notesSz cx="6797675" cy="9926638"/>
  <p:defaultTextStyle>
    <a:defPPr>
      <a:defRPr lang="ru-RU"/>
    </a:defPPr>
    <a:lvl1pPr algn="l" defTabSz="5413375" rtl="0" fontAlgn="base">
      <a:spcBef>
        <a:spcPct val="0"/>
      </a:spcBef>
      <a:spcAft>
        <a:spcPct val="0"/>
      </a:spcAft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2706688" indent="-2249488" algn="l" defTabSz="5413375" rtl="0" fontAlgn="base">
      <a:spcBef>
        <a:spcPct val="0"/>
      </a:spcBef>
      <a:spcAft>
        <a:spcPct val="0"/>
      </a:spcAft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5413375" indent="-4498975" algn="l" defTabSz="5413375" rtl="0" fontAlgn="base">
      <a:spcBef>
        <a:spcPct val="0"/>
      </a:spcBef>
      <a:spcAft>
        <a:spcPct val="0"/>
      </a:spcAft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8121650" indent="-6750050" algn="l" defTabSz="5413375" rtl="0" fontAlgn="base">
      <a:spcBef>
        <a:spcPct val="0"/>
      </a:spcBef>
      <a:spcAft>
        <a:spcPct val="0"/>
      </a:spcAft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0828338" indent="-8999538" algn="l" defTabSz="5413375" rtl="0" fontAlgn="base">
      <a:spcBef>
        <a:spcPct val="0"/>
      </a:spcBef>
      <a:spcAft>
        <a:spcPct val="0"/>
      </a:spcAft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08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661">
          <p15:clr>
            <a:srgbClr val="A4A3A4"/>
          </p15:clr>
        </p15:guide>
        <p15:guide id="2" pos="159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1BB122"/>
    <a:srgbClr val="015479"/>
    <a:srgbClr val="014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91995" autoAdjust="0"/>
  </p:normalViewPr>
  <p:slideViewPr>
    <p:cSldViewPr>
      <p:cViewPr varScale="1">
        <p:scale>
          <a:sx n="24" d="100"/>
          <a:sy n="24" d="100"/>
        </p:scale>
        <p:origin x="2976" y="173"/>
      </p:cViewPr>
      <p:guideLst>
        <p:guide orient="horz" pos="10661"/>
        <p:guide pos="1599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13AE6-2EB5-4007-9C57-E51FF2CE8CA9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241425"/>
            <a:ext cx="50228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D5CFF-CC6E-4E4F-9453-C87EC7DC4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5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D5CFF-CC6E-4E4F-9453-C87EC7DC42A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5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D5CFF-CC6E-4E4F-9453-C87EC7DC42A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7502" y="10513554"/>
            <a:ext cx="43151664" cy="725450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15000" y="19178220"/>
            <a:ext cx="35536664" cy="8649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07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14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22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829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53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244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951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65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4679-AAF5-4477-8417-AD6ED0EF78B7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EDB2-5712-4203-9918-F0F34399B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4723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356C2-7597-4ED9-8B98-D26047A7DC68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6C7B7-0065-4179-84EE-D6218C59A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280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805830" y="1355331"/>
            <a:ext cx="11422500" cy="2887700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38334" y="1355331"/>
            <a:ext cx="33421387" cy="288770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90667-7A28-4DB5-986D-092F47330401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E2AC-A86C-4C14-BA2F-58A17D17C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6972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F48B-FA08-4DE3-8AED-2E9120823E40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18544-5252-4EA2-AE7E-0C4544286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359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0218" y="21747856"/>
            <a:ext cx="43151664" cy="6721776"/>
          </a:xfrm>
        </p:spPr>
        <p:txBody>
          <a:bodyPr anchor="t"/>
          <a:lstStyle>
            <a:lvl1pPr algn="l">
              <a:defRPr sz="23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10218" y="14344496"/>
            <a:ext cx="43151664" cy="7403352"/>
          </a:xfrm>
        </p:spPr>
        <p:txBody>
          <a:bodyPr anchor="b"/>
          <a:lstStyle>
            <a:lvl1pPr marL="0" indent="0">
              <a:buNone/>
              <a:defRPr sz="11700">
                <a:solidFill>
                  <a:schemeClr val="tx1">
                    <a:tint val="75000"/>
                  </a:schemeClr>
                </a:solidFill>
              </a:defRPr>
            </a:lvl1pPr>
            <a:lvl2pPr marL="2707409" indent="0">
              <a:buNone/>
              <a:defRPr sz="10800">
                <a:solidFill>
                  <a:schemeClr val="tx1">
                    <a:tint val="75000"/>
                  </a:schemeClr>
                </a:solidFill>
              </a:defRPr>
            </a:lvl2pPr>
            <a:lvl3pPr marL="5414818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3pPr>
            <a:lvl4pPr marL="812222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4pPr>
            <a:lvl5pPr marL="10829638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5pPr>
            <a:lvl6pPr marL="13537046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6pPr>
            <a:lvl7pPr marL="16244455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7pPr>
            <a:lvl8pPr marL="18951866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8pPr>
            <a:lvl9pPr marL="21659275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4D12-36FD-403E-889A-9F2B17975344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6040-ABCF-42EC-B9AC-0C72C69F6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9758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8335" y="7896922"/>
            <a:ext cx="22421942" cy="22335416"/>
          </a:xfrm>
        </p:spPr>
        <p:txBody>
          <a:bodyPr/>
          <a:lstStyle>
            <a:lvl1pPr>
              <a:defRPr sz="16600"/>
            </a:lvl1pPr>
            <a:lvl2pPr>
              <a:defRPr sz="14200"/>
            </a:lvl2pPr>
            <a:lvl3pPr>
              <a:defRPr sz="11700"/>
            </a:lvl3pPr>
            <a:lvl4pPr>
              <a:defRPr sz="10800"/>
            </a:lvl4pPr>
            <a:lvl5pPr>
              <a:defRPr sz="10800"/>
            </a:lvl5pPr>
            <a:lvl6pPr>
              <a:defRPr sz="10800"/>
            </a:lvl6pPr>
            <a:lvl7pPr>
              <a:defRPr sz="10800"/>
            </a:lvl7pPr>
            <a:lvl8pPr>
              <a:defRPr sz="10800"/>
            </a:lvl8pPr>
            <a:lvl9pPr>
              <a:defRPr sz="10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06389" y="7896922"/>
            <a:ext cx="22421942" cy="22335416"/>
          </a:xfrm>
        </p:spPr>
        <p:txBody>
          <a:bodyPr/>
          <a:lstStyle>
            <a:lvl1pPr>
              <a:defRPr sz="16600"/>
            </a:lvl1pPr>
            <a:lvl2pPr>
              <a:defRPr sz="14200"/>
            </a:lvl2pPr>
            <a:lvl3pPr>
              <a:defRPr sz="11700"/>
            </a:lvl3pPr>
            <a:lvl4pPr>
              <a:defRPr sz="10800"/>
            </a:lvl4pPr>
            <a:lvl5pPr>
              <a:defRPr sz="10800"/>
            </a:lvl5pPr>
            <a:lvl6pPr>
              <a:defRPr sz="10800"/>
            </a:lvl6pPr>
            <a:lvl7pPr>
              <a:defRPr sz="10800"/>
            </a:lvl7pPr>
            <a:lvl8pPr>
              <a:defRPr sz="10800"/>
            </a:lvl8pPr>
            <a:lvl9pPr>
              <a:defRPr sz="10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E2019-16F6-46D9-B086-84A8391FA1F8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2122-6C2D-4B2D-BCB6-9D400DC28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9723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38334" y="7575713"/>
            <a:ext cx="22430760" cy="3157200"/>
          </a:xfrm>
        </p:spPr>
        <p:txBody>
          <a:bodyPr anchor="b"/>
          <a:lstStyle>
            <a:lvl1pPr marL="0" indent="0">
              <a:buNone/>
              <a:defRPr sz="14200" b="1"/>
            </a:lvl1pPr>
            <a:lvl2pPr marL="2707409" indent="0">
              <a:buNone/>
              <a:defRPr sz="11700" b="1"/>
            </a:lvl2pPr>
            <a:lvl3pPr marL="5414818" indent="0">
              <a:buNone/>
              <a:defRPr sz="10800" b="1"/>
            </a:lvl3pPr>
            <a:lvl4pPr marL="8122229" indent="0">
              <a:buNone/>
              <a:defRPr sz="9500" b="1"/>
            </a:lvl4pPr>
            <a:lvl5pPr marL="10829638" indent="0">
              <a:buNone/>
              <a:defRPr sz="9500" b="1"/>
            </a:lvl5pPr>
            <a:lvl6pPr marL="13537046" indent="0">
              <a:buNone/>
              <a:defRPr sz="9500" b="1"/>
            </a:lvl6pPr>
            <a:lvl7pPr marL="16244455" indent="0">
              <a:buNone/>
              <a:defRPr sz="9500" b="1"/>
            </a:lvl7pPr>
            <a:lvl8pPr marL="18951866" indent="0">
              <a:buNone/>
              <a:defRPr sz="9500" b="1"/>
            </a:lvl8pPr>
            <a:lvl9pPr marL="21659275" indent="0">
              <a:buNone/>
              <a:defRPr sz="9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38334" y="10732907"/>
            <a:ext cx="22430760" cy="19499423"/>
          </a:xfrm>
        </p:spPr>
        <p:txBody>
          <a:bodyPr/>
          <a:lstStyle>
            <a:lvl1pPr>
              <a:defRPr sz="14200"/>
            </a:lvl1pPr>
            <a:lvl2pPr>
              <a:defRPr sz="11700"/>
            </a:lvl2pPr>
            <a:lvl3pPr>
              <a:defRPr sz="108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788767" y="7575713"/>
            <a:ext cx="22439570" cy="3157200"/>
          </a:xfrm>
        </p:spPr>
        <p:txBody>
          <a:bodyPr anchor="b"/>
          <a:lstStyle>
            <a:lvl1pPr marL="0" indent="0">
              <a:buNone/>
              <a:defRPr sz="14200" b="1"/>
            </a:lvl1pPr>
            <a:lvl2pPr marL="2707409" indent="0">
              <a:buNone/>
              <a:defRPr sz="11700" b="1"/>
            </a:lvl2pPr>
            <a:lvl3pPr marL="5414818" indent="0">
              <a:buNone/>
              <a:defRPr sz="10800" b="1"/>
            </a:lvl3pPr>
            <a:lvl4pPr marL="8122229" indent="0">
              <a:buNone/>
              <a:defRPr sz="9500" b="1"/>
            </a:lvl4pPr>
            <a:lvl5pPr marL="10829638" indent="0">
              <a:buNone/>
              <a:defRPr sz="9500" b="1"/>
            </a:lvl5pPr>
            <a:lvl6pPr marL="13537046" indent="0">
              <a:buNone/>
              <a:defRPr sz="9500" b="1"/>
            </a:lvl6pPr>
            <a:lvl7pPr marL="16244455" indent="0">
              <a:buNone/>
              <a:defRPr sz="9500" b="1"/>
            </a:lvl7pPr>
            <a:lvl8pPr marL="18951866" indent="0">
              <a:buNone/>
              <a:defRPr sz="9500" b="1"/>
            </a:lvl8pPr>
            <a:lvl9pPr marL="21659275" indent="0">
              <a:buNone/>
              <a:defRPr sz="9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5788767" y="10732907"/>
            <a:ext cx="22439570" cy="19499423"/>
          </a:xfrm>
        </p:spPr>
        <p:txBody>
          <a:bodyPr/>
          <a:lstStyle>
            <a:lvl1pPr>
              <a:defRPr sz="14200"/>
            </a:lvl1pPr>
            <a:lvl2pPr>
              <a:defRPr sz="11700"/>
            </a:lvl2pPr>
            <a:lvl3pPr>
              <a:defRPr sz="108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9A05F-B77F-4EC7-8CC7-56E70AFAF20F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D954-B456-492F-8096-2E125FABE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568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D552-C36C-4ABA-BE18-992684C4A3B7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7C2A7-9554-4F39-B2BC-DCACA8A7F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485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6BB8-E398-49C2-98F3-BD2CF6D71C45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9909-E625-420A-9CB3-4D9CEA95D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012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342" y="1347486"/>
            <a:ext cx="16701882" cy="5734666"/>
          </a:xfrm>
        </p:spPr>
        <p:txBody>
          <a:bodyPr anchor="b"/>
          <a:lstStyle>
            <a:lvl1pPr algn="l">
              <a:defRPr sz="1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48356" y="1347496"/>
            <a:ext cx="28379975" cy="28884843"/>
          </a:xfrm>
        </p:spPr>
        <p:txBody>
          <a:bodyPr/>
          <a:lstStyle>
            <a:lvl1pPr>
              <a:defRPr sz="18800"/>
            </a:lvl1pPr>
            <a:lvl2pPr>
              <a:defRPr sz="16600"/>
            </a:lvl2pPr>
            <a:lvl3pPr>
              <a:defRPr sz="14200"/>
            </a:lvl3pPr>
            <a:lvl4pPr>
              <a:defRPr sz="11700"/>
            </a:lvl4pPr>
            <a:lvl5pPr>
              <a:defRPr sz="11700"/>
            </a:lvl5pPr>
            <a:lvl6pPr>
              <a:defRPr sz="11700"/>
            </a:lvl6pPr>
            <a:lvl7pPr>
              <a:defRPr sz="11700"/>
            </a:lvl7pPr>
            <a:lvl8pPr>
              <a:defRPr sz="11700"/>
            </a:lvl8pPr>
            <a:lvl9pPr>
              <a:defRPr sz="1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38342" y="7082162"/>
            <a:ext cx="16701882" cy="23150177"/>
          </a:xfrm>
        </p:spPr>
        <p:txBody>
          <a:bodyPr/>
          <a:lstStyle>
            <a:lvl1pPr marL="0" indent="0">
              <a:buNone/>
              <a:defRPr sz="8300"/>
            </a:lvl1pPr>
            <a:lvl2pPr marL="2707409" indent="0">
              <a:buNone/>
              <a:defRPr sz="7100"/>
            </a:lvl2pPr>
            <a:lvl3pPr marL="5414818" indent="0">
              <a:buNone/>
              <a:defRPr sz="5900"/>
            </a:lvl3pPr>
            <a:lvl4pPr marL="8122229" indent="0">
              <a:buNone/>
              <a:defRPr sz="5400"/>
            </a:lvl4pPr>
            <a:lvl5pPr marL="10829638" indent="0">
              <a:buNone/>
              <a:defRPr sz="5400"/>
            </a:lvl5pPr>
            <a:lvl6pPr marL="13537046" indent="0">
              <a:buNone/>
              <a:defRPr sz="5400"/>
            </a:lvl6pPr>
            <a:lvl7pPr marL="16244455" indent="0">
              <a:buNone/>
              <a:defRPr sz="5400"/>
            </a:lvl7pPr>
            <a:lvl8pPr marL="18951866" indent="0">
              <a:buNone/>
              <a:defRPr sz="5400"/>
            </a:lvl8pPr>
            <a:lvl9pPr marL="21659275" indent="0">
              <a:buNone/>
              <a:defRPr sz="5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B41-FDC8-4A0C-A80F-69C67CE6D748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162A-58F4-4D6B-9F54-058D2A54C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08419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0622" y="23690741"/>
            <a:ext cx="30459998" cy="2796828"/>
          </a:xfrm>
        </p:spPr>
        <p:txBody>
          <a:bodyPr anchor="b"/>
          <a:lstStyle>
            <a:lvl1pPr algn="l">
              <a:defRPr sz="1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950622" y="3024017"/>
            <a:ext cx="30459998" cy="20306348"/>
          </a:xfrm>
        </p:spPr>
        <p:txBody>
          <a:bodyPr rtlCol="0">
            <a:normAutofit/>
          </a:bodyPr>
          <a:lstStyle>
            <a:lvl1pPr marL="0" indent="0">
              <a:buNone/>
              <a:defRPr sz="18800"/>
            </a:lvl1pPr>
            <a:lvl2pPr marL="2707409" indent="0">
              <a:buNone/>
              <a:defRPr sz="16600"/>
            </a:lvl2pPr>
            <a:lvl3pPr marL="5414818" indent="0">
              <a:buNone/>
              <a:defRPr sz="14200"/>
            </a:lvl3pPr>
            <a:lvl4pPr marL="8122229" indent="0">
              <a:buNone/>
              <a:defRPr sz="11700"/>
            </a:lvl4pPr>
            <a:lvl5pPr marL="10829638" indent="0">
              <a:buNone/>
              <a:defRPr sz="11700"/>
            </a:lvl5pPr>
            <a:lvl6pPr marL="13537046" indent="0">
              <a:buNone/>
              <a:defRPr sz="11700"/>
            </a:lvl6pPr>
            <a:lvl7pPr marL="16244455" indent="0">
              <a:buNone/>
              <a:defRPr sz="11700"/>
            </a:lvl7pPr>
            <a:lvl8pPr marL="18951866" indent="0">
              <a:buNone/>
              <a:defRPr sz="11700"/>
            </a:lvl8pPr>
            <a:lvl9pPr marL="21659275" indent="0">
              <a:buNone/>
              <a:defRPr sz="1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950622" y="26487567"/>
            <a:ext cx="30459998" cy="3971960"/>
          </a:xfrm>
        </p:spPr>
        <p:txBody>
          <a:bodyPr/>
          <a:lstStyle>
            <a:lvl1pPr marL="0" indent="0">
              <a:buNone/>
              <a:defRPr sz="8300"/>
            </a:lvl1pPr>
            <a:lvl2pPr marL="2707409" indent="0">
              <a:buNone/>
              <a:defRPr sz="7100"/>
            </a:lvl2pPr>
            <a:lvl3pPr marL="5414818" indent="0">
              <a:buNone/>
              <a:defRPr sz="5900"/>
            </a:lvl3pPr>
            <a:lvl4pPr marL="8122229" indent="0">
              <a:buNone/>
              <a:defRPr sz="5400"/>
            </a:lvl4pPr>
            <a:lvl5pPr marL="10829638" indent="0">
              <a:buNone/>
              <a:defRPr sz="5400"/>
            </a:lvl5pPr>
            <a:lvl6pPr marL="13537046" indent="0">
              <a:buNone/>
              <a:defRPr sz="5400"/>
            </a:lvl6pPr>
            <a:lvl7pPr marL="16244455" indent="0">
              <a:buNone/>
              <a:defRPr sz="5400"/>
            </a:lvl7pPr>
            <a:lvl8pPr marL="18951866" indent="0">
              <a:buNone/>
              <a:defRPr sz="5400"/>
            </a:lvl8pPr>
            <a:lvl9pPr marL="21659275" indent="0">
              <a:buNone/>
              <a:defRPr sz="5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C4BCE-407C-47A2-AE19-644AEBFA2CD0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B0DC-A9A0-44AC-9447-427F53249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73829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2538413" y="1355725"/>
            <a:ext cx="45689837" cy="564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1483" tIns="270741" rIns="541483" bIns="2707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38413" y="7896225"/>
            <a:ext cx="45689837" cy="2233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1483" tIns="270741" rIns="541483" bIns="270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8413" y="31369000"/>
            <a:ext cx="11845925" cy="1801813"/>
          </a:xfrm>
          <a:prstGeom prst="rect">
            <a:avLst/>
          </a:prstGeom>
        </p:spPr>
        <p:txBody>
          <a:bodyPr vert="horz" lIns="541483" tIns="270741" rIns="541483" bIns="270741" rtlCol="0" anchor="ctr"/>
          <a:lstStyle>
            <a:lvl1pPr algn="l" defTabSz="5414818" fontAlgn="auto">
              <a:spcBef>
                <a:spcPts val="0"/>
              </a:spcBef>
              <a:spcAft>
                <a:spcPts val="0"/>
              </a:spcAft>
              <a:defRPr sz="7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E4DAE-BEFA-4DBC-B5C3-7E511ABC680B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7345025" y="31369000"/>
            <a:ext cx="16076613" cy="1801813"/>
          </a:xfrm>
          <a:prstGeom prst="rect">
            <a:avLst/>
          </a:prstGeom>
        </p:spPr>
        <p:txBody>
          <a:bodyPr vert="horz" lIns="541483" tIns="270741" rIns="541483" bIns="270741" rtlCol="0" anchor="ctr"/>
          <a:lstStyle>
            <a:lvl1pPr algn="ctr" defTabSz="5414818" fontAlgn="auto">
              <a:spcBef>
                <a:spcPts val="0"/>
              </a:spcBef>
              <a:spcAft>
                <a:spcPts val="0"/>
              </a:spcAft>
              <a:defRPr sz="7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382325" y="31369000"/>
            <a:ext cx="11845925" cy="1801813"/>
          </a:xfrm>
          <a:prstGeom prst="rect">
            <a:avLst/>
          </a:prstGeom>
        </p:spPr>
        <p:txBody>
          <a:bodyPr vert="horz" lIns="541483" tIns="270741" rIns="541483" bIns="270741" rtlCol="0" anchor="ctr"/>
          <a:lstStyle>
            <a:lvl1pPr algn="r" defTabSz="5414818" fontAlgn="auto">
              <a:spcBef>
                <a:spcPts val="0"/>
              </a:spcBef>
              <a:spcAft>
                <a:spcPts val="0"/>
              </a:spcAft>
              <a:defRPr sz="7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8CD834-CE88-4273-ABC2-6D850B8AA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5413375" rtl="0" fontAlgn="base">
        <a:spcBef>
          <a:spcPct val="0"/>
        </a:spcBef>
        <a:spcAft>
          <a:spcPct val="0"/>
        </a:spcAft>
        <a:defRPr sz="2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41337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2pPr>
      <a:lvl3pPr algn="ctr" defTabSz="541337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3pPr>
      <a:lvl4pPr algn="ctr" defTabSz="541337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4pPr>
      <a:lvl5pPr algn="ctr" defTabSz="541337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5pPr>
      <a:lvl6pPr marL="457200" algn="ctr" defTabSz="541337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6pPr>
      <a:lvl7pPr marL="914400" algn="ctr" defTabSz="541337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7pPr>
      <a:lvl8pPr marL="1371600" algn="ctr" defTabSz="541337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8pPr>
      <a:lvl9pPr marL="1828800" algn="ctr" defTabSz="541337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9pPr>
    </p:titleStyle>
    <p:bodyStyle>
      <a:lvl1pPr marL="2030413" indent="-2030413" algn="l" defTabSz="5413375" rtl="0" fontAlgn="base">
        <a:spcBef>
          <a:spcPct val="20000"/>
        </a:spcBef>
        <a:spcAft>
          <a:spcPct val="0"/>
        </a:spcAft>
        <a:buFont typeface="Arial" charset="0"/>
        <a:buChar char="•"/>
        <a:defRPr sz="18800" kern="1200">
          <a:solidFill>
            <a:schemeClr val="tx1"/>
          </a:solidFill>
          <a:latin typeface="+mn-lt"/>
          <a:ea typeface="+mn-ea"/>
          <a:cs typeface="+mn-cs"/>
        </a:defRPr>
      </a:lvl1pPr>
      <a:lvl2pPr marL="4398963" indent="-1690688" algn="l" defTabSz="5413375" rtl="0" fontAlgn="base">
        <a:spcBef>
          <a:spcPct val="20000"/>
        </a:spcBef>
        <a:spcAft>
          <a:spcPct val="0"/>
        </a:spcAft>
        <a:buFont typeface="Arial" charset="0"/>
        <a:buChar char="–"/>
        <a:defRPr sz="16600" kern="1200">
          <a:solidFill>
            <a:schemeClr val="tx1"/>
          </a:solidFill>
          <a:latin typeface="+mn-lt"/>
          <a:ea typeface="+mn-ea"/>
          <a:cs typeface="+mn-cs"/>
        </a:defRPr>
      </a:lvl2pPr>
      <a:lvl3pPr marL="6767513" indent="-1352550" algn="l" defTabSz="5413375" rtl="0" fontAlgn="base">
        <a:spcBef>
          <a:spcPct val="20000"/>
        </a:spcBef>
        <a:spcAft>
          <a:spcPct val="0"/>
        </a:spcAft>
        <a:buFont typeface="Arial" charset="0"/>
        <a:buChar char="•"/>
        <a:defRPr sz="14200" kern="1200">
          <a:solidFill>
            <a:schemeClr val="tx1"/>
          </a:solidFill>
          <a:latin typeface="+mn-lt"/>
          <a:ea typeface="+mn-ea"/>
          <a:cs typeface="+mn-cs"/>
        </a:defRPr>
      </a:lvl3pPr>
      <a:lvl4pPr marL="9475788" indent="-1352550" algn="l" defTabSz="5413375" rtl="0" fontAlgn="base">
        <a:spcBef>
          <a:spcPct val="20000"/>
        </a:spcBef>
        <a:spcAft>
          <a:spcPct val="0"/>
        </a:spcAft>
        <a:buFont typeface="Arial" charset="0"/>
        <a:buChar char="–"/>
        <a:defRPr sz="1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182475" indent="-1352550" algn="l" defTabSz="5413375" rtl="0" fontAlgn="base">
        <a:spcBef>
          <a:spcPct val="20000"/>
        </a:spcBef>
        <a:spcAft>
          <a:spcPct val="0"/>
        </a:spcAft>
        <a:buFont typeface="Arial" charset="0"/>
        <a:buChar char="»"/>
        <a:defRPr sz="1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90751" indent="-1353704" algn="l" defTabSz="5414818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6pPr>
      <a:lvl7pPr marL="17598162" indent="-1353704" algn="l" defTabSz="5414818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5571" indent="-1353704" algn="l" defTabSz="5414818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8pPr>
      <a:lvl9pPr marL="23012979" indent="-1353704" algn="l" defTabSz="5414818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7409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4818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8122229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29638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5pPr>
      <a:lvl6pPr marL="13537046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44455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7pPr>
      <a:lvl8pPr marL="18951866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8pPr>
      <a:lvl9pPr marL="21659275" algn="l" defTabSz="5414818" rtl="0" eaLnBrk="1" latinLnBrk="0" hangingPunct="1">
        <a:defRPr sz="10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u.rrc-so.ru/" TargetMode="External"/><Relationship Id="rId2" Type="http://schemas.openxmlformats.org/officeDocument/2006/relationships/hyperlink" Target="https://minobraz.egov66.ru/site/section?id=69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rutube.ru/video/3f82a2abf4462287c24455d64aee31e4/" TargetMode="External"/><Relationship Id="rId2" Type="http://schemas.openxmlformats.org/officeDocument/2006/relationships/hyperlink" Target="https://lu.mcos-so.ru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hyperlink" Target="https://vk.com/uchitelbudushego?w=wall-195295147_2288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u.mcos-so.ru/" TargetMode="External"/><Relationship Id="rId2" Type="http://schemas.openxmlformats.org/officeDocument/2006/relationships/hyperlink" Target="https://minobraz.egov66.ru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hyperlink" Target="mailto:lu@rrc-so.r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828604" y="11718054"/>
            <a:ext cx="49181464" cy="19245462"/>
          </a:xfrm>
          <a:prstGeom prst="rect">
            <a:avLst/>
          </a:prstGeom>
        </p:spPr>
        <p:txBody>
          <a:bodyPr lIns="541483" tIns="270741" rIns="541483" bIns="270741">
            <a:normAutofit fontScale="25000" lnSpcReduction="20000"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2000" spc="-150" dirty="0" smtClean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600" b="1" spc="-150" dirty="0" smtClean="0">
                <a:solidFill>
                  <a:srgbClr val="01547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0800" b="1" dirty="0" smtClean="0"/>
              <a:t>Об организации проведения </a:t>
            </a:r>
          </a:p>
          <a:p>
            <a:r>
              <a:rPr lang="ru-RU" sz="30800" b="1" dirty="0" smtClean="0"/>
              <a:t>конкурса на </a:t>
            </a:r>
            <a:r>
              <a:rPr lang="ru-RU" sz="30800" b="1" dirty="0"/>
              <a:t>присуждение премий лучшим учителям за достижения в педагогической деятельности в Свердловской области </a:t>
            </a:r>
            <a:endParaRPr lang="ru-RU" sz="30800" b="1" dirty="0" smtClean="0"/>
          </a:p>
          <a:p>
            <a:r>
              <a:rPr lang="ru-RU" sz="30800" b="1" dirty="0" smtClean="0"/>
              <a:t>в 2024 году </a:t>
            </a:r>
          </a:p>
          <a:p>
            <a:endParaRPr lang="ru-RU" sz="30800" b="1" dirty="0" smtClean="0"/>
          </a:p>
          <a:p>
            <a:endParaRPr lang="ru-RU" sz="23800" b="1" dirty="0"/>
          </a:p>
          <a:p>
            <a:endParaRPr lang="ru-RU" sz="23800" b="1" dirty="0"/>
          </a:p>
          <a:p>
            <a:pPr algn="r" fontAlgn="auto">
              <a:spcAft>
                <a:spcPts val="0"/>
              </a:spcAft>
              <a:defRPr/>
            </a:pPr>
            <a:endParaRPr lang="ru-RU" sz="20000" b="1" i="1" spc="-150" dirty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sz="20000" b="1" i="1" spc="-150" dirty="0" smtClean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sz="20000" b="1" i="1" spc="-150" dirty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sz="20000" b="1" i="1" spc="-150" dirty="0" smtClean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indent="29308425" algn="l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32000" b="1" i="1" spc="-133" dirty="0" smtClean="0">
                <a:solidFill>
                  <a:srgbClr val="0154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Баженова Валентина Леонидовна, </a:t>
            </a:r>
          </a:p>
          <a:p>
            <a:pPr indent="29308425" algn="l">
              <a:lnSpc>
                <a:spcPct val="120000"/>
              </a:lnSpc>
              <a:spcAft>
                <a:spcPts val="0"/>
              </a:spcAft>
              <a:defRPr/>
            </a:pPr>
            <a:endParaRPr lang="ru-RU" sz="32000" b="1" i="1" spc="-133" dirty="0" smtClean="0">
              <a:solidFill>
                <a:srgbClr val="0154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308425" algn="l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32000" b="1" i="1" spc="-133" dirty="0">
                <a:solidFill>
                  <a:srgbClr val="0154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 отдела операционного </a:t>
            </a:r>
          </a:p>
          <a:p>
            <a:pPr indent="29308425" algn="l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32000" b="1" i="1" spc="-133" dirty="0">
                <a:solidFill>
                  <a:srgbClr val="0154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социально-экономических</a:t>
            </a:r>
          </a:p>
          <a:p>
            <a:pPr indent="29308425" algn="l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32000" b="1" i="1" spc="-133" dirty="0">
                <a:solidFill>
                  <a:srgbClr val="0154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 и мероприятий</a:t>
            </a:r>
          </a:p>
          <a:p>
            <a:pPr indent="29308425" algn="l">
              <a:lnSpc>
                <a:spcPct val="120000"/>
              </a:lnSpc>
              <a:spcAft>
                <a:spcPts val="0"/>
              </a:spcAft>
              <a:defRPr/>
            </a:pPr>
            <a:endParaRPr lang="ru-RU" sz="32000" b="1" i="1" spc="-133" dirty="0">
              <a:solidFill>
                <a:srgbClr val="0154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308425" fontAlgn="auto">
              <a:lnSpc>
                <a:spcPct val="120000"/>
              </a:lnSpc>
              <a:spcAft>
                <a:spcPts val="0"/>
              </a:spcAft>
              <a:defRPr/>
            </a:pPr>
            <a:endParaRPr lang="ru-RU" sz="32000" b="1" spc="-150" dirty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2664372"/>
            <a:ext cx="50795625" cy="2520280"/>
          </a:xfrm>
          <a:prstGeom prst="rect">
            <a:avLst/>
          </a:prstGeom>
        </p:spPr>
        <p:txBody>
          <a:bodyPr lIns="541483" tIns="270741" rIns="541483" bIns="270741">
            <a:no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9600" b="1"/>
              <a:t>Министерство образования и молодежной политики Свердловской области </a:t>
            </a:r>
            <a:endParaRPr lang="ru-RU" sz="9600" b="1" dirty="0"/>
          </a:p>
        </p:txBody>
      </p:sp>
      <p:pic>
        <p:nvPicPr>
          <p:cNvPr id="5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47433" y="32283882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2955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7342" y="1224212"/>
            <a:ext cx="45689837" cy="3554434"/>
          </a:xfrm>
        </p:spPr>
        <p:txBody>
          <a:bodyPr/>
          <a:lstStyle/>
          <a:p>
            <a:pPr defTabSz="5414818"/>
            <a:r>
              <a:rPr lang="ru-RU" sz="10000" b="1" dirty="0" smtClean="0">
                <a:solidFill>
                  <a:srgbClr val="C00000"/>
                </a:solidFill>
              </a:rPr>
              <a:t>Необходимая конкурсная документация для участия</a:t>
            </a:r>
            <a:r>
              <a:rPr lang="ru-RU" sz="10000" dirty="0">
                <a:solidFill>
                  <a:srgbClr val="C00000"/>
                </a:solidFill>
              </a:rPr>
              <a:t/>
            </a:r>
            <a:br>
              <a:rPr lang="ru-RU" sz="10000" dirty="0">
                <a:solidFill>
                  <a:srgbClr val="C00000"/>
                </a:solidFill>
              </a:rPr>
            </a:b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4800600"/>
            <a:ext cx="46652331" cy="25022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indent="-1371600" algn="just" fontAlgn="auto">
              <a:spcAft>
                <a:spcPts val="0"/>
              </a:spcAft>
              <a:buAutoNum type="arabicPeriod"/>
              <a:defRPr/>
            </a:pPr>
            <a:r>
              <a:rPr lang="ru-RU" dirty="0" smtClean="0">
                <a:latin typeface="+mj-lt"/>
              </a:rPr>
              <a:t>Опись документов</a:t>
            </a:r>
            <a:endParaRPr lang="ru-RU" sz="10000" dirty="0" smtClean="0">
              <a:latin typeface="+mj-lt"/>
            </a:endParaRPr>
          </a:p>
          <a:p>
            <a:pPr marL="1371600" indent="-1371600" fontAlgn="auto">
              <a:spcAft>
                <a:spcPts val="0"/>
              </a:spcAft>
              <a:buAutoNum type="arabicPeriod"/>
              <a:defRPr/>
            </a:pPr>
            <a:r>
              <a:rPr lang="ru-RU" dirty="0" smtClean="0">
                <a:latin typeface="+mj-lt"/>
              </a:rPr>
              <a:t>Заявка на </a:t>
            </a:r>
            <a:r>
              <a:rPr lang="ru-RU" dirty="0">
                <a:latin typeface="+mj-lt"/>
              </a:rPr>
              <a:t>участие </a:t>
            </a:r>
            <a:r>
              <a:rPr lang="ru-RU" dirty="0" smtClean="0">
                <a:latin typeface="+mj-lt"/>
              </a:rPr>
              <a:t>в </a:t>
            </a:r>
            <a:r>
              <a:rPr lang="ru-RU" dirty="0">
                <a:latin typeface="+mj-lt"/>
              </a:rPr>
              <a:t>конкурсе</a:t>
            </a:r>
            <a:endParaRPr lang="ru-RU" sz="10000" dirty="0">
              <a:latin typeface="+mj-lt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10000" b="1" dirty="0">
                <a:latin typeface="+mj-lt"/>
              </a:rPr>
              <a:t>3. </a:t>
            </a:r>
            <a:r>
              <a:rPr lang="ru-RU" dirty="0">
                <a:latin typeface="+mj-lt"/>
              </a:rPr>
              <a:t>Согласие на обработку персональных данных</a:t>
            </a:r>
            <a:endParaRPr lang="ru-RU" sz="10000" dirty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0000" b="1" dirty="0">
                <a:latin typeface="+mj-lt"/>
              </a:rPr>
              <a:t>4. </a:t>
            </a:r>
            <a:r>
              <a:rPr lang="ru-RU" dirty="0">
                <a:latin typeface="+mj-lt"/>
              </a:rPr>
              <a:t>Копия решения (выписка из решения) коллегиального органа управления образовательной организации </a:t>
            </a:r>
            <a:r>
              <a:rPr lang="ru-RU" dirty="0" smtClean="0">
                <a:latin typeface="+mj-lt"/>
              </a:rPr>
              <a:t>о </a:t>
            </a:r>
            <a:r>
              <a:rPr lang="ru-RU" dirty="0">
                <a:latin typeface="+mj-lt"/>
              </a:rPr>
              <a:t>выдвижении учителя на участие в </a:t>
            </a:r>
            <a:r>
              <a:rPr lang="ru-RU" dirty="0" smtClean="0">
                <a:latin typeface="+mj-lt"/>
              </a:rPr>
              <a:t>конкурсе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0000" b="1" dirty="0" smtClean="0">
                <a:latin typeface="+mj-lt"/>
              </a:rPr>
              <a:t>5. </a:t>
            </a:r>
            <a:r>
              <a:rPr lang="ru-RU" dirty="0">
                <a:latin typeface="+mj-lt"/>
              </a:rPr>
              <a:t>Копия документа (документов) </a:t>
            </a:r>
            <a:r>
              <a:rPr lang="ru-RU" dirty="0" smtClean="0">
                <a:latin typeface="+mj-lt"/>
              </a:rPr>
              <a:t>об </a:t>
            </a:r>
            <a:r>
              <a:rPr lang="ru-RU" dirty="0">
                <a:latin typeface="+mj-lt"/>
              </a:rPr>
              <a:t>образовании </a:t>
            </a:r>
            <a:r>
              <a:rPr lang="ru-RU" dirty="0" smtClean="0">
                <a:latin typeface="+mj-lt"/>
              </a:rPr>
              <a:t>учителя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0000" b="1" dirty="0" smtClean="0">
                <a:latin typeface="+mj-lt"/>
              </a:rPr>
              <a:t>6. </a:t>
            </a:r>
            <a:r>
              <a:rPr lang="ru-RU" dirty="0">
                <a:latin typeface="+mj-lt"/>
              </a:rPr>
              <a:t>Копия трудовой </a:t>
            </a:r>
            <a:r>
              <a:rPr lang="ru-RU" dirty="0" smtClean="0">
                <a:latin typeface="+mj-lt"/>
              </a:rPr>
              <a:t>книжки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0000" b="1" dirty="0" smtClean="0">
                <a:latin typeface="+mj-lt"/>
              </a:rPr>
              <a:t>7. </a:t>
            </a:r>
            <a:r>
              <a:rPr lang="ru-RU" dirty="0">
                <a:latin typeface="+mj-lt"/>
              </a:rPr>
              <a:t>Справка, содержащая информацию </a:t>
            </a:r>
            <a:r>
              <a:rPr lang="ru-RU" dirty="0" smtClean="0">
                <a:latin typeface="+mj-lt"/>
              </a:rPr>
              <a:t>о </a:t>
            </a:r>
            <a:r>
              <a:rPr lang="ru-RU" dirty="0">
                <a:latin typeface="+mj-lt"/>
              </a:rPr>
              <a:t>профессиональных достижениях </a:t>
            </a:r>
            <a:r>
              <a:rPr lang="ru-RU" dirty="0" smtClean="0">
                <a:latin typeface="+mj-lt"/>
              </a:rPr>
              <a:t>учителя (с приложениями)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0000" b="1" dirty="0" smtClean="0">
                <a:latin typeface="+mj-lt"/>
              </a:rPr>
              <a:t>8.</a:t>
            </a:r>
            <a:r>
              <a:rPr lang="ru-RU" sz="10000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Информация </a:t>
            </a:r>
            <a:r>
              <a:rPr lang="ru-RU" dirty="0" smtClean="0">
                <a:latin typeface="+mj-lt"/>
              </a:rPr>
              <a:t>о </a:t>
            </a:r>
            <a:r>
              <a:rPr lang="ru-RU" dirty="0">
                <a:latin typeface="+mj-lt"/>
              </a:rPr>
              <a:t>публичной презентации </a:t>
            </a:r>
            <a:r>
              <a:rPr lang="ru-RU" dirty="0" smtClean="0">
                <a:latin typeface="+mj-lt"/>
              </a:rPr>
              <a:t>общественности и </a:t>
            </a:r>
            <a:r>
              <a:rPr lang="ru-RU" dirty="0">
                <a:latin typeface="+mj-lt"/>
              </a:rPr>
              <a:t>профессиональному сообществу результатов педагогической </a:t>
            </a:r>
            <a:r>
              <a:rPr lang="ru-RU" dirty="0" smtClean="0">
                <a:latin typeface="+mj-lt"/>
              </a:rPr>
              <a:t>деятельности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0000" b="1" dirty="0" smtClean="0">
                <a:latin typeface="+mj-lt"/>
              </a:rPr>
              <a:t>9. </a:t>
            </a:r>
            <a:r>
              <a:rPr lang="ru-RU" dirty="0">
                <a:latin typeface="+mj-lt"/>
              </a:rPr>
              <a:t>Копия лицензии </a:t>
            </a:r>
            <a:r>
              <a:rPr lang="ru-RU" dirty="0" smtClean="0">
                <a:latin typeface="+mj-lt"/>
              </a:rPr>
              <a:t>на </a:t>
            </a:r>
            <a:r>
              <a:rPr lang="ru-RU" dirty="0">
                <a:latin typeface="+mj-lt"/>
              </a:rPr>
              <a:t>право ведения образовательной деятельности образовательной организации по месту работы </a:t>
            </a:r>
            <a:r>
              <a:rPr lang="ru-RU" dirty="0" smtClean="0">
                <a:latin typeface="+mj-lt"/>
              </a:rPr>
              <a:t>учителя</a:t>
            </a:r>
          </a:p>
          <a:p>
            <a:pPr fontAlgn="auto">
              <a:spcAft>
                <a:spcPts val="0"/>
              </a:spcAft>
              <a:defRPr/>
            </a:pPr>
            <a:endParaRPr lang="ru-RU" dirty="0">
              <a:latin typeface="+mj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+mj-lt"/>
              </a:rPr>
              <a:t>Документы предоставляются в бумажном виде и на электронном носителе</a:t>
            </a:r>
          </a:p>
        </p:txBody>
      </p:sp>
      <p:pic>
        <p:nvPicPr>
          <p:cNvPr id="5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3956" y="32283882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7386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7342" y="1224212"/>
            <a:ext cx="45689837" cy="3554434"/>
          </a:xfrm>
        </p:spPr>
        <p:txBody>
          <a:bodyPr/>
          <a:lstStyle/>
          <a:p>
            <a:pPr defTabSz="5414818"/>
            <a:r>
              <a:rPr lang="ru-RU" sz="10000" b="1" dirty="0">
                <a:solidFill>
                  <a:srgbClr val="FF0000"/>
                </a:solidFill>
              </a:rPr>
              <a:t>Подробная</a:t>
            </a:r>
            <a:r>
              <a:rPr lang="ru-RU" sz="10000" b="1" i="1" dirty="0">
                <a:solidFill>
                  <a:srgbClr val="FF0000"/>
                </a:solidFill>
              </a:rPr>
              <a:t> </a:t>
            </a:r>
            <a:r>
              <a:rPr lang="ru-RU" sz="10000" b="1" dirty="0">
                <a:solidFill>
                  <a:srgbClr val="FF0000"/>
                </a:solidFill>
              </a:rPr>
              <a:t>информация о правилах приема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4987" y="4800600"/>
            <a:ext cx="44500944" cy="1837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i="1" dirty="0" smtClean="0"/>
          </a:p>
          <a:p>
            <a:pPr algn="just"/>
            <a:r>
              <a:rPr lang="ru-RU" b="1" i="1" dirty="0" smtClean="0">
                <a:latin typeface="+mj-lt"/>
              </a:rPr>
              <a:t>Подробная информация о правилах приема, </a:t>
            </a:r>
            <a:r>
              <a:rPr lang="ru-RU" b="1" i="1" dirty="0">
                <a:latin typeface="+mj-lt"/>
              </a:rPr>
              <a:t>требованиях к оформлению и </a:t>
            </a:r>
            <a:r>
              <a:rPr lang="ru-RU" b="1" i="1" dirty="0" smtClean="0">
                <a:latin typeface="+mj-lt"/>
              </a:rPr>
              <a:t>содержанию документов претендентов на участие в конкурсе указана в </a:t>
            </a:r>
            <a:r>
              <a:rPr lang="ru-RU" b="1" i="1" u="sng" dirty="0" smtClean="0">
                <a:latin typeface="+mj-lt"/>
              </a:rPr>
              <a:t>Уведомлении</a:t>
            </a:r>
            <a:r>
              <a:rPr lang="ru-RU" b="1" i="1" dirty="0" smtClean="0">
                <a:latin typeface="+mj-lt"/>
              </a:rPr>
              <a:t> </a:t>
            </a:r>
            <a:r>
              <a:rPr lang="ru-RU" b="1" i="1" dirty="0">
                <a:latin typeface="+mj-lt"/>
              </a:rPr>
              <a:t>о проведении конкурса на присуждение премий лучшим учителям за достижения в </a:t>
            </a:r>
            <a:r>
              <a:rPr lang="ru-RU" b="1" i="1" dirty="0" smtClean="0">
                <a:latin typeface="+mj-lt"/>
              </a:rPr>
              <a:t>педагогической деятельности в </a:t>
            </a:r>
            <a:r>
              <a:rPr lang="ru-RU" b="1" i="1" dirty="0">
                <a:latin typeface="+mj-lt"/>
              </a:rPr>
              <a:t>Свердловской области в </a:t>
            </a:r>
            <a:r>
              <a:rPr lang="ru-RU" b="1" i="1" dirty="0" smtClean="0">
                <a:latin typeface="+mj-lt"/>
              </a:rPr>
              <a:t>2024 году и размещена </a:t>
            </a:r>
          </a:p>
          <a:p>
            <a:pPr algn="just"/>
            <a:r>
              <a:rPr lang="ru-RU" b="1" i="1" dirty="0" smtClean="0">
                <a:latin typeface="+mj-lt"/>
              </a:rPr>
              <a:t>на </a:t>
            </a:r>
            <a:r>
              <a:rPr lang="ru-RU" b="1" i="1" dirty="0">
                <a:latin typeface="+mj-lt"/>
              </a:rPr>
              <a:t>официальном сайте Министерства в информационно-коммуникационной сети </a:t>
            </a:r>
            <a:r>
              <a:rPr lang="ru-RU" b="1" i="1" dirty="0" smtClean="0">
                <a:latin typeface="+mj-lt"/>
              </a:rPr>
              <a:t>Интернет</a:t>
            </a:r>
          </a:p>
          <a:p>
            <a:pPr algn="just"/>
            <a:r>
              <a:rPr lang="ru-RU" b="1" i="1" dirty="0" smtClean="0">
                <a:latin typeface="+mj-lt"/>
                <a:hlinkClick r:id="rId2"/>
              </a:rPr>
              <a:t>https</a:t>
            </a:r>
            <a:r>
              <a:rPr lang="ru-RU" b="1" i="1" dirty="0">
                <a:latin typeface="+mj-lt"/>
                <a:hlinkClick r:id="rId2"/>
              </a:rPr>
              <a:t>://minobraz.egov66.ru/site/section?id=69</a:t>
            </a:r>
            <a:r>
              <a:rPr lang="ru-RU" b="1" i="1" dirty="0">
                <a:latin typeface="+mj-lt"/>
              </a:rPr>
              <a:t> </a:t>
            </a:r>
            <a:endParaRPr lang="ru-RU" b="1" i="1" dirty="0" smtClean="0">
              <a:latin typeface="+mj-lt"/>
            </a:endParaRPr>
          </a:p>
          <a:p>
            <a:pPr algn="just"/>
            <a:r>
              <a:rPr lang="ru-RU" b="1" i="1" dirty="0" smtClean="0">
                <a:latin typeface="+mj-lt"/>
              </a:rPr>
              <a:t>и </a:t>
            </a:r>
            <a:r>
              <a:rPr lang="ru-RU" b="1" i="1" dirty="0">
                <a:latin typeface="+mj-lt"/>
              </a:rPr>
              <a:t>на сайте «Лучшие учителя Свердловской области» </a:t>
            </a:r>
            <a:r>
              <a:rPr lang="en-US" b="1" i="1" dirty="0">
                <a:latin typeface="+mj-lt"/>
                <a:hlinkClick r:id="rId3"/>
              </a:rPr>
              <a:t>http</a:t>
            </a:r>
            <a:r>
              <a:rPr lang="ru-RU" b="1" i="1" dirty="0">
                <a:latin typeface="+mj-lt"/>
                <a:hlinkClick r:id="rId3"/>
              </a:rPr>
              <a:t>://</a:t>
            </a:r>
            <a:r>
              <a:rPr lang="en-US" b="1" i="1" dirty="0" err="1">
                <a:latin typeface="+mj-lt"/>
                <a:hlinkClick r:id="rId3"/>
              </a:rPr>
              <a:t>lu</a:t>
            </a:r>
            <a:r>
              <a:rPr lang="ru-RU" b="1" i="1" dirty="0">
                <a:latin typeface="+mj-lt"/>
                <a:hlinkClick r:id="rId3"/>
              </a:rPr>
              <a:t>.</a:t>
            </a:r>
            <a:r>
              <a:rPr lang="en-US" b="1" i="1" dirty="0" err="1">
                <a:latin typeface="+mj-lt"/>
                <a:hlinkClick r:id="rId3"/>
              </a:rPr>
              <a:t>rrc</a:t>
            </a:r>
            <a:r>
              <a:rPr lang="ru-RU" b="1" i="1" dirty="0">
                <a:latin typeface="+mj-lt"/>
                <a:hlinkClick r:id="rId3"/>
              </a:rPr>
              <a:t>-</a:t>
            </a:r>
            <a:r>
              <a:rPr lang="en-US" b="1" i="1" dirty="0">
                <a:latin typeface="+mj-lt"/>
                <a:hlinkClick r:id="rId3"/>
              </a:rPr>
              <a:t>so</a:t>
            </a:r>
            <a:r>
              <a:rPr lang="ru-RU" b="1" i="1" dirty="0">
                <a:latin typeface="+mj-lt"/>
                <a:hlinkClick r:id="rId3"/>
              </a:rPr>
              <a:t>.</a:t>
            </a:r>
            <a:r>
              <a:rPr lang="en-US" b="1" i="1" dirty="0" err="1">
                <a:latin typeface="+mj-lt"/>
                <a:hlinkClick r:id="rId3"/>
              </a:rPr>
              <a:t>ru</a:t>
            </a:r>
            <a:r>
              <a:rPr lang="ru-RU" b="1" i="1" dirty="0">
                <a:latin typeface="+mj-lt"/>
                <a:hlinkClick r:id="rId3"/>
              </a:rPr>
              <a:t>/</a:t>
            </a:r>
            <a:endParaRPr lang="ru-RU" b="1" i="1" dirty="0">
              <a:latin typeface="+mj-lt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b="1" i="1" dirty="0" smtClean="0">
                <a:latin typeface="+mj-lt"/>
              </a:rPr>
              <a:t> </a:t>
            </a:r>
            <a:endParaRPr lang="ru-RU" sz="10000" b="1" dirty="0">
              <a:latin typeface="+mj-lt"/>
            </a:endParaRPr>
          </a:p>
        </p:txBody>
      </p:sp>
      <p:pic>
        <p:nvPicPr>
          <p:cNvPr id="5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3956" y="32283882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8873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766663" cy="4608588"/>
          </a:xfrm>
        </p:spPr>
        <p:txBody>
          <a:bodyPr/>
          <a:lstStyle/>
          <a:p>
            <a:r>
              <a:rPr lang="ru-RU" sz="9600" b="1" dirty="0" smtClean="0"/>
              <a:t>Условия </a:t>
            </a:r>
            <a:r>
              <a:rPr lang="ru-RU" sz="9600" b="1" dirty="0"/>
              <a:t>участия учителей в Конкурсе </a:t>
            </a:r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8000" b="1" i="1" dirty="0" smtClean="0"/>
              <a:t>1. Наличие </a:t>
            </a:r>
            <a:r>
              <a:rPr lang="ru-RU" sz="8000" b="1" i="1" dirty="0"/>
              <a:t>собственной методической разработки по </a:t>
            </a:r>
            <a:r>
              <a:rPr lang="ru-RU" sz="8000" b="1" i="1" u="sng" dirty="0"/>
              <a:t>преподаваемому предмету</a:t>
            </a:r>
            <a:r>
              <a:rPr lang="ru-RU" sz="8000" b="1" i="1" dirty="0"/>
              <a:t>, имеющей положительное заключение по итогам апробации в профессиональном </a:t>
            </a:r>
            <a:r>
              <a:rPr lang="ru-RU" sz="8000" b="1" i="1" dirty="0" smtClean="0"/>
              <a:t>сообществе – максимально 10 баллов</a:t>
            </a:r>
            <a:endParaRPr lang="ru-RU" sz="8000" i="1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743917"/>
              </p:ext>
            </p:extLst>
          </p:nvPr>
        </p:nvGraphicFramePr>
        <p:xfrm>
          <a:off x="1116635" y="4320556"/>
          <a:ext cx="48533392" cy="275472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46016">
                  <a:extLst>
                    <a:ext uri="{9D8B030D-6E8A-4147-A177-3AD203B41FA5}">
                      <a16:colId xmlns:a16="http://schemas.microsoft.com/office/drawing/2014/main" val="3500221177"/>
                    </a:ext>
                  </a:extLst>
                </a:gridCol>
                <a:gridCol w="10153128">
                  <a:extLst>
                    <a:ext uri="{9D8B030D-6E8A-4147-A177-3AD203B41FA5}">
                      <a16:colId xmlns:a16="http://schemas.microsoft.com/office/drawing/2014/main" val="2197817754"/>
                    </a:ext>
                  </a:extLst>
                </a:gridCol>
                <a:gridCol w="16561840">
                  <a:extLst>
                    <a:ext uri="{9D8B030D-6E8A-4147-A177-3AD203B41FA5}">
                      <a16:colId xmlns:a16="http://schemas.microsoft.com/office/drawing/2014/main" val="282953377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187688354"/>
                    </a:ext>
                  </a:extLst>
                </a:gridCol>
              </a:tblGrid>
              <a:tr h="3282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>
                          <a:effectLst/>
                        </a:rPr>
                        <a:t>Показатели достижения условий</a:t>
                      </a:r>
                      <a:endParaRPr lang="ru-RU" sz="5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>
                          <a:effectLst/>
                        </a:rPr>
                        <a:t>Приложения</a:t>
                      </a:r>
                      <a:endParaRPr lang="ru-RU" sz="5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>
                          <a:effectLst/>
                        </a:rPr>
                        <a:t>Оценочная шкала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>
                          <a:effectLst/>
                        </a:rPr>
                        <a:t>(баллы по показателю не суммируются, учитывается наибольший </a:t>
                      </a:r>
                      <a:r>
                        <a:rPr lang="ru-RU" sz="5400" b="1" dirty="0" smtClean="0">
                          <a:effectLst/>
                        </a:rPr>
                        <a:t>балл)</a:t>
                      </a:r>
                      <a:endParaRPr lang="ru-RU" sz="5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016677"/>
                  </a:ext>
                </a:extLst>
              </a:tr>
              <a:tr h="5106698">
                <a:tc>
                  <a:txBody>
                    <a:bodyPr/>
                    <a:lstStyle/>
                    <a:p>
                      <a:pPr marL="742950" indent="-7429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6000" b="1" dirty="0" smtClean="0">
                          <a:effectLst/>
                          <a:latin typeface="+mn-lt"/>
                        </a:rPr>
                        <a:t>Наличие </a:t>
                      </a:r>
                      <a:r>
                        <a:rPr lang="ru-RU" sz="6000" b="1" dirty="0">
                          <a:effectLst/>
                          <a:latin typeface="+mn-lt"/>
                        </a:rPr>
                        <a:t>собственной методической </a:t>
                      </a:r>
                      <a:r>
                        <a:rPr lang="ru-RU" sz="6000" b="1" dirty="0" smtClean="0">
                          <a:effectLst/>
                          <a:latin typeface="+mn-lt"/>
                        </a:rPr>
                        <a:t>разработки</a:t>
                      </a:r>
                      <a:r>
                        <a:rPr lang="ru-RU" sz="60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6000" b="1" dirty="0" smtClean="0">
                          <a:effectLst/>
                          <a:latin typeface="+mn-lt"/>
                        </a:rPr>
                        <a:t>(методических </a:t>
                      </a:r>
                      <a:r>
                        <a:rPr lang="ru-RU" sz="6000" b="1" dirty="0">
                          <a:effectLst/>
                          <a:latin typeface="+mn-lt"/>
                        </a:rPr>
                        <a:t>разработок) по </a:t>
                      </a:r>
                      <a:r>
                        <a:rPr lang="ru-RU" sz="6000" b="1" u="sng" dirty="0">
                          <a:effectLst/>
                          <a:latin typeface="+mn-lt"/>
                        </a:rPr>
                        <a:t>преподаваемому предмету</a:t>
                      </a:r>
                      <a:r>
                        <a:rPr lang="ru-RU" sz="6000" b="1" dirty="0">
                          <a:effectLst/>
                          <a:latin typeface="+mn-lt"/>
                        </a:rPr>
                        <a:t>, имеющей положительное экспертное заключение по результатам апробации в профессиональном </a:t>
                      </a:r>
                      <a:r>
                        <a:rPr lang="ru-RU" sz="6000" b="1" dirty="0" smtClean="0">
                          <a:effectLst/>
                          <a:latin typeface="+mn-lt"/>
                        </a:rPr>
                        <a:t>сообществе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1) копии подтверждающих документов – отзывы, справки, грамоты, дипломы и др.)</a:t>
                      </a:r>
                      <a:endParaRPr lang="ru-RU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- документы федерального уровня;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- документы регионального уровня;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effectLst/>
                          <a:latin typeface="+mn-lt"/>
                        </a:rPr>
                        <a:t>- 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документы муниципального уровня;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effectLst/>
                          <a:latin typeface="+mn-lt"/>
                        </a:rPr>
                        <a:t>- 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информация не представлена  </a:t>
                      </a:r>
                      <a:r>
                        <a:rPr lang="ru-RU" sz="4800" dirty="0" smtClean="0">
                          <a:effectLst/>
                          <a:latin typeface="+mn-lt"/>
                        </a:rPr>
                        <a:t>/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не подтверждена</a:t>
                      </a:r>
                      <a:endParaRPr lang="ru-RU" sz="4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– 3 </a:t>
                      </a:r>
                      <a:r>
                        <a:rPr lang="ru-RU" sz="5400" dirty="0" smtClean="0">
                          <a:effectLst/>
                          <a:latin typeface="+mn-lt"/>
                        </a:rPr>
                        <a:t>балла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– 2 </a:t>
                      </a:r>
                      <a:r>
                        <a:rPr lang="ru-RU" sz="5400" dirty="0" smtClean="0">
                          <a:effectLst/>
                          <a:latin typeface="+mn-lt"/>
                        </a:rPr>
                        <a:t>балла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– 1 </a:t>
                      </a:r>
                      <a:r>
                        <a:rPr lang="ru-RU" sz="5400" dirty="0" smtClean="0">
                          <a:effectLst/>
                          <a:latin typeface="+mn-lt"/>
                        </a:rPr>
                        <a:t>балл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– 0 баллов</a:t>
                      </a:r>
                      <a:endParaRPr lang="ru-RU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7711701"/>
                  </a:ext>
                </a:extLst>
              </a:tr>
              <a:tr h="51845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  <a:latin typeface="+mn-lt"/>
                        </a:rPr>
                        <a:t>2. Участие в работе научно-практических конференций, форумов, </a:t>
                      </a:r>
                      <a:r>
                        <a:rPr lang="ru-RU" sz="6000" b="1" dirty="0" err="1">
                          <a:effectLst/>
                          <a:latin typeface="+mn-lt"/>
                        </a:rPr>
                        <a:t>вебинаров</a:t>
                      </a:r>
                      <a:r>
                        <a:rPr lang="ru-RU" sz="6000" b="1" dirty="0">
                          <a:effectLst/>
                          <a:latin typeface="+mn-lt"/>
                        </a:rPr>
                        <a:t> и других формах </a:t>
                      </a:r>
                      <a:r>
                        <a:rPr lang="ru-RU" sz="6000" b="1" u="sng" dirty="0">
                          <a:effectLst/>
                          <a:latin typeface="+mn-lt"/>
                        </a:rPr>
                        <a:t>научно-практической и методической работы </a:t>
                      </a:r>
                      <a:r>
                        <a:rPr lang="ru-RU" sz="6000" b="1" dirty="0">
                          <a:effectLst/>
                          <a:latin typeface="+mn-lt"/>
                        </a:rPr>
                        <a:t>с </a:t>
                      </a:r>
                      <a:r>
                        <a:rPr lang="ru-RU" sz="6000" b="1" u="sng" dirty="0">
                          <a:effectLst/>
                          <a:latin typeface="+mn-lt"/>
                        </a:rPr>
                        <a:t>выступлением (докладом) </a:t>
                      </a:r>
                      <a:r>
                        <a:rPr lang="ru-RU" sz="6000" b="1" dirty="0">
                          <a:effectLst/>
                          <a:latin typeface="+mn-lt"/>
                        </a:rPr>
                        <a:t>по теме методической </a:t>
                      </a:r>
                      <a:r>
                        <a:rPr lang="ru-RU" sz="6000" b="1" dirty="0" smtClean="0">
                          <a:effectLst/>
                          <a:latin typeface="+mn-lt"/>
                        </a:rPr>
                        <a:t>разработки</a:t>
                      </a:r>
                      <a:endParaRPr lang="ru-RU" sz="6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1) программы мероприятий,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2) копии сертификатов участника </a:t>
                      </a:r>
                      <a:endParaRPr lang="ru-RU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- не реже трех раз в год на протяжении последних трех лет</a:t>
                      </a:r>
                      <a:r>
                        <a:rPr lang="ru-RU" sz="4800" dirty="0" smtClean="0">
                          <a:effectLst/>
                          <a:latin typeface="+mn-lt"/>
                        </a:rPr>
                        <a:t>;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- реже трех раз в год на протяжении последних трех лет; 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- информация не представлена </a:t>
                      </a:r>
                      <a:r>
                        <a:rPr lang="ru-RU" sz="4800" dirty="0" smtClean="0">
                          <a:effectLst/>
                          <a:latin typeface="+mn-lt"/>
                        </a:rPr>
                        <a:t>/ 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не подтверждена</a:t>
                      </a:r>
                      <a:endParaRPr lang="ru-RU" sz="4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– 2 </a:t>
                      </a:r>
                      <a:r>
                        <a:rPr lang="ru-RU" sz="5400" dirty="0" smtClean="0">
                          <a:effectLst/>
                          <a:latin typeface="+mn-lt"/>
                        </a:rPr>
                        <a:t>балла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–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0 баллов</a:t>
                      </a:r>
                      <a:endParaRPr lang="ru-RU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2757876"/>
                  </a:ext>
                </a:extLst>
              </a:tr>
              <a:tr h="6984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  <a:latin typeface="+mn-lt"/>
                        </a:rPr>
                        <a:t>3. Работа по распространению собственного </a:t>
                      </a:r>
                      <a:r>
                        <a:rPr lang="ru-RU" sz="6000" b="1" u="sng" dirty="0">
                          <a:effectLst/>
                          <a:latin typeface="+mn-lt"/>
                        </a:rPr>
                        <a:t>педагогического опыта </a:t>
                      </a:r>
                      <a:r>
                        <a:rPr lang="ru-RU" sz="6000" b="1" dirty="0">
                          <a:effectLst/>
                          <a:latin typeface="+mn-lt"/>
                        </a:rPr>
                        <a:t>по теме методической разработки в форме проведения регулярных открытых уроков, мастер-классов, семинаров, занятий на курсах повышения квалификации и других </a:t>
                      </a:r>
                      <a:r>
                        <a:rPr lang="ru-RU" sz="6000" b="1" u="sng" dirty="0">
                          <a:effectLst/>
                          <a:latin typeface="+mn-lt"/>
                        </a:rPr>
                        <a:t>практико-ориентированных формах представления педагогического </a:t>
                      </a:r>
                      <a:r>
                        <a:rPr lang="ru-RU" sz="6000" b="1" u="sng" dirty="0" smtClean="0">
                          <a:effectLst/>
                          <a:latin typeface="+mn-lt"/>
                        </a:rPr>
                        <a:t>опыта</a:t>
                      </a:r>
                      <a:endParaRPr lang="ru-RU" sz="6000" b="1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1) программы мероприятий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2) копии сертификатов участника</a:t>
                      </a:r>
                      <a:endParaRPr lang="ru-RU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- не реже трех раз в год на протяжении последних трех лет</a:t>
                      </a:r>
                      <a:r>
                        <a:rPr lang="ru-RU" sz="4800" dirty="0" smtClean="0">
                          <a:effectLst/>
                          <a:latin typeface="+mn-lt"/>
                        </a:rPr>
                        <a:t>;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- реже трех раз в год на протяжении последних трех лет; 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effectLst/>
                          <a:latin typeface="+mn-lt"/>
                        </a:rPr>
                        <a:t>-отсутствие 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работы по распространению собственного педагогического опыта / информация не представлена                      /не подтверждена</a:t>
                      </a:r>
                      <a:endParaRPr lang="ru-RU" sz="4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– 2 балла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1 балл;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54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0 баллов</a:t>
                      </a:r>
                      <a:endParaRPr lang="ru-RU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457837"/>
                  </a:ext>
                </a:extLst>
              </a:tr>
              <a:tr h="69883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  <a:latin typeface="+mn-lt"/>
                        </a:rPr>
                        <a:t>4. Наличие </a:t>
                      </a:r>
                      <a:r>
                        <a:rPr lang="ru-RU" sz="6000" b="1" u="sng" dirty="0">
                          <a:effectLst/>
                          <a:latin typeface="+mn-lt"/>
                        </a:rPr>
                        <a:t>публикаций</a:t>
                      </a:r>
                      <a:r>
                        <a:rPr lang="ru-RU" sz="6000" b="1" dirty="0">
                          <a:effectLst/>
                          <a:latin typeface="+mn-lt"/>
                        </a:rPr>
                        <a:t>, в которых получило отражение содержание </a:t>
                      </a:r>
                      <a:r>
                        <a:rPr lang="ru-RU" sz="6000" b="1" u="sng" dirty="0">
                          <a:effectLst/>
                          <a:latin typeface="+mn-lt"/>
                        </a:rPr>
                        <a:t>методической разработки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  <a:latin typeface="+mn-lt"/>
                        </a:rPr>
                        <a:t> </a:t>
                      </a:r>
                      <a:endParaRPr lang="ru-RU" sz="6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1) копии/скриншоты публикаций, содержащие выходные данные издания, оглавление (содержание) с указанием статьи автора, статью автора</a:t>
                      </a:r>
                      <a:endParaRPr lang="ru-RU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- в профессиональных педагогических периодических изданиях</a:t>
                      </a:r>
                      <a:r>
                        <a:rPr lang="ru-RU" sz="4800" dirty="0" smtClean="0">
                          <a:effectLst/>
                          <a:latin typeface="+mn-lt"/>
                        </a:rPr>
                        <a:t>;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+mn-lt"/>
                        </a:rPr>
                        <a:t> - в научно-практических изданиях, в том числе в сборниках статей по итогам научно-практических конференций;  </a:t>
                      </a:r>
                    </a:p>
                    <a:p>
                      <a:pPr marL="685800" indent="-6858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4800" dirty="0" smtClean="0">
                          <a:effectLst/>
                          <a:latin typeface="+mn-lt"/>
                        </a:rPr>
                        <a:t>в 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информационно - коммуникационной сети Интернет, имеющих свидетельство о регистрации </a:t>
                      </a:r>
                      <a:r>
                        <a:rPr lang="ru-RU" sz="4800" dirty="0" smtClean="0">
                          <a:effectLst/>
                          <a:latin typeface="+mn-lt"/>
                        </a:rPr>
                        <a:t>СМИ; </a:t>
                      </a:r>
                    </a:p>
                    <a:p>
                      <a:pPr marL="685800" indent="-6858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4800" dirty="0" smtClean="0">
                          <a:effectLst/>
                          <a:latin typeface="+mn-lt"/>
                        </a:rPr>
                        <a:t>- </a:t>
                      </a:r>
                      <a:r>
                        <a:rPr lang="ru-RU" sz="4800" dirty="0">
                          <a:effectLst/>
                          <a:latin typeface="+mn-lt"/>
                        </a:rPr>
                        <a:t>информация не представлена                      /не подтверждена </a:t>
                      </a:r>
                      <a:endParaRPr lang="ru-RU" sz="4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– 3 балла</a:t>
                      </a:r>
                      <a:r>
                        <a:rPr lang="ru-RU" sz="5400" dirty="0" smtClean="0">
                          <a:effectLst/>
                          <a:latin typeface="+mn-lt"/>
                        </a:rPr>
                        <a:t>;</a:t>
                      </a:r>
                      <a:endParaRPr lang="ru-RU" sz="54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 </a:t>
                      </a:r>
                      <a:endParaRPr lang="ru-RU" sz="54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2 балла;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+mn-lt"/>
                        </a:rPr>
                        <a:t>  </a:t>
                      </a:r>
                      <a:r>
                        <a:rPr lang="ru-RU" sz="54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ru-RU" sz="5400" dirty="0">
                          <a:effectLst/>
                          <a:latin typeface="+mn-lt"/>
                        </a:rPr>
                        <a:t>0 баллов</a:t>
                      </a:r>
                      <a:endParaRPr lang="ru-RU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29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701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6402" y="792164"/>
            <a:ext cx="45689837" cy="3036839"/>
          </a:xfrm>
        </p:spPr>
        <p:txBody>
          <a:bodyPr/>
          <a:lstStyle/>
          <a:p>
            <a:r>
              <a:rPr lang="ru-RU" sz="8000" b="1" i="1" dirty="0" smtClean="0"/>
              <a:t>2. Высокие </a:t>
            </a:r>
            <a:r>
              <a:rPr lang="ru-RU" sz="8000" b="1" i="1" dirty="0"/>
              <a:t>результаты учебных достижений обучающихся при их позитивной динамике за последние три </a:t>
            </a:r>
            <a:r>
              <a:rPr lang="ru-RU" sz="8000" b="1" i="1" dirty="0" smtClean="0"/>
              <a:t>года </a:t>
            </a:r>
            <a:r>
              <a:rPr lang="ru-RU" sz="8000" b="1" i="1" dirty="0"/>
              <a:t>– максимально 10 баллов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8406"/>
              </p:ext>
            </p:extLst>
          </p:nvPr>
        </p:nvGraphicFramePr>
        <p:xfrm>
          <a:off x="972616" y="3829004"/>
          <a:ext cx="48677410" cy="26899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769755">
                  <a:extLst>
                    <a:ext uri="{9D8B030D-6E8A-4147-A177-3AD203B41FA5}">
                      <a16:colId xmlns:a16="http://schemas.microsoft.com/office/drawing/2014/main" val="984869522"/>
                    </a:ext>
                  </a:extLst>
                </a:gridCol>
                <a:gridCol w="12169352">
                  <a:extLst>
                    <a:ext uri="{9D8B030D-6E8A-4147-A177-3AD203B41FA5}">
                      <a16:colId xmlns:a16="http://schemas.microsoft.com/office/drawing/2014/main" val="3889182313"/>
                    </a:ext>
                  </a:extLst>
                </a:gridCol>
                <a:gridCol w="15274320">
                  <a:extLst>
                    <a:ext uri="{9D8B030D-6E8A-4147-A177-3AD203B41FA5}">
                      <a16:colId xmlns:a16="http://schemas.microsoft.com/office/drawing/2014/main" val="3525419395"/>
                    </a:ext>
                  </a:extLst>
                </a:gridCol>
                <a:gridCol w="5463983">
                  <a:extLst>
                    <a:ext uri="{9D8B030D-6E8A-4147-A177-3AD203B41FA5}">
                      <a16:colId xmlns:a16="http://schemas.microsoft.com/office/drawing/2014/main" val="701441136"/>
                    </a:ext>
                  </a:extLst>
                </a:gridCol>
              </a:tblGrid>
              <a:tr h="88822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1.  Отсутствие обучающихся, имеющих </a:t>
                      </a:r>
                      <a:r>
                        <a:rPr lang="ru-RU" sz="6000" b="1" dirty="0" smtClean="0">
                          <a:effectLst/>
                        </a:rPr>
                        <a:t>низкие образовательные результаты </a:t>
                      </a:r>
                      <a:r>
                        <a:rPr lang="ru-RU" sz="6000" b="1" dirty="0">
                          <a:effectLst/>
                        </a:rPr>
                        <a:t>по программам, реализуемым педагогом за последние три года;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 </a:t>
                      </a:r>
                      <a:r>
                        <a:rPr lang="ru-RU" sz="6000" b="1" dirty="0" smtClean="0">
                          <a:effectLst/>
                        </a:rPr>
                        <a:t>ИЛИ</a:t>
                      </a:r>
                      <a:endParaRPr lang="ru-RU" sz="60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Снижение количества обучающихся, имеющих </a:t>
                      </a:r>
                      <a:r>
                        <a:rPr lang="ru-RU" sz="6000" b="1" dirty="0" smtClean="0">
                          <a:effectLst/>
                        </a:rPr>
                        <a:t>низкие образовательные </a:t>
                      </a:r>
                      <a:r>
                        <a:rPr lang="ru-RU" sz="6000" b="1" dirty="0">
                          <a:effectLst/>
                        </a:rPr>
                        <a:t>результаты по программам, реализуемым педагогом  за последние три </a:t>
                      </a:r>
                      <a:r>
                        <a:rPr lang="ru-RU" sz="6000" b="1" dirty="0" smtClean="0">
                          <a:effectLst/>
                        </a:rPr>
                        <a:t>года (устойчивая положительная динамика за последние 3 года</a:t>
                      </a:r>
                      <a:r>
                        <a:rPr lang="ru-RU" sz="6000" b="1" dirty="0" smtClean="0">
                          <a:effectLst/>
                        </a:rPr>
                        <a:t>)</a:t>
                      </a:r>
                      <a:endParaRPr lang="ru-RU" sz="6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1) распечатки электронных журналов;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2) справка руководителя ОО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</a:rPr>
                        <a:t>-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при снижении более 10%;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при снижении от 6% до 10%;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при снижении  на 5% и менее 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</a:rPr>
                        <a:t>- 2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</a:rPr>
                        <a:t>– </a:t>
                      </a:r>
                      <a:r>
                        <a:rPr lang="ru-RU" sz="5400" dirty="0">
                          <a:effectLst/>
                        </a:rPr>
                        <a:t>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–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– 0 баллов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565071"/>
                  </a:ext>
                </a:extLst>
              </a:tr>
              <a:tr h="32428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2. Высокий уровень успеваемости по предмету (% обучающихся, успевающих на «4» и «5»)</a:t>
                      </a:r>
                      <a:endParaRPr lang="ru-RU" sz="6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1) распечатки электронных журналов;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2) справка руководителя ОО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- 80% и более;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- 60% -79%;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менее 60%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– 2 балла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– 1 балл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– 0 баллов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 </a:t>
                      </a:r>
                      <a:endParaRPr lang="ru-RU" sz="5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299103"/>
                  </a:ext>
                </a:extLst>
              </a:tr>
              <a:tr h="5596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3. Наличие среди обучающихся победителей и призёров Всероссийской олимпиады школьников, олимпиад, входящих в перечень, утвержденный Министерством </a:t>
                      </a:r>
                      <a:r>
                        <a:rPr lang="ru-RU" sz="6000" b="1" dirty="0" smtClean="0">
                          <a:effectLst/>
                        </a:rPr>
                        <a:t>просвещения </a:t>
                      </a:r>
                      <a:r>
                        <a:rPr lang="ru-RU" sz="6000" b="1" dirty="0">
                          <a:effectLst/>
                        </a:rPr>
                        <a:t>Российской Федерации </a:t>
                      </a:r>
                      <a:endParaRPr lang="ru-RU" sz="6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1) дипломы, сертификаты, благодарственные письма и др. обучающихся;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2) благодарственные письма педагогов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федеральный уровень;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региональный уровень;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муниципальный уровень;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информация не представлена/не подтверждена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–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–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–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– 0 баллов</a:t>
                      </a:r>
                      <a:endParaRPr lang="ru-RU" sz="5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140926"/>
                  </a:ext>
                </a:extLst>
              </a:tr>
              <a:tr h="71101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4. Наличие творческих работ обучающихся по данному предмету (проектов, исследований и других работ), получивших высокую оценку в рамках конкурсов различного уровня (победители и призеры)</a:t>
                      </a:r>
                      <a:endParaRPr lang="ru-RU" sz="6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1) дипломы, сертификаты, благодарственные письма и др. обучающихся;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2) благодарственные письма </a:t>
                      </a:r>
                      <a:r>
                        <a:rPr lang="ru-RU" sz="5400" dirty="0" smtClean="0">
                          <a:effectLst/>
                        </a:rPr>
                        <a:t>педагогам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федеральный уровень;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региональный уровень;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муниципальный уровень;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отсутствие участников / информация не представлена /не подтверждена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–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–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–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– 0 баллов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04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56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628803" y="15913844"/>
            <a:ext cx="46661184" cy="5707731"/>
          </a:xfrm>
          <a:prstGeom prst="rect">
            <a:avLst/>
          </a:prstGeom>
        </p:spPr>
        <p:txBody>
          <a:bodyPr lIns="541483" tIns="270741" rIns="541483" bIns="270741">
            <a:norm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5200" b="1" spc="-150" dirty="0">
              <a:solidFill>
                <a:srgbClr val="015479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72196" y="21621576"/>
            <a:ext cx="28984323" cy="5904656"/>
          </a:xfrm>
          <a:prstGeom prst="rect">
            <a:avLst/>
          </a:prstGeom>
        </p:spPr>
        <p:txBody>
          <a:bodyPr lIns="541483" tIns="270741" rIns="541483" bIns="270741">
            <a:norm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endParaRPr lang="ru-RU" sz="11500" b="1" spc="-150" dirty="0" smtClean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19438" y="-25983"/>
            <a:ext cx="45689837" cy="2028727"/>
          </a:xfrm>
        </p:spPr>
        <p:txBody>
          <a:bodyPr/>
          <a:lstStyle/>
          <a:p>
            <a:r>
              <a:rPr lang="ru-RU" sz="8000" b="1" i="1" dirty="0" smtClean="0"/>
              <a:t/>
            </a:r>
            <a:br>
              <a:rPr lang="ru-RU" sz="8000" b="1" i="1" dirty="0" smtClean="0"/>
            </a:br>
            <a:r>
              <a:rPr lang="ru-RU" sz="8000" b="1" i="1" dirty="0" smtClean="0"/>
              <a:t>3. Высокие </a:t>
            </a:r>
            <a:r>
              <a:rPr lang="ru-RU" sz="8000" b="1" i="1" dirty="0"/>
              <a:t>результаты внеурочной деятельности обучающихся по </a:t>
            </a:r>
            <a:r>
              <a:rPr lang="ru-RU" sz="8000" b="1" i="1" u="sng" dirty="0"/>
              <a:t>учебному предмету </a:t>
            </a:r>
            <a:r>
              <a:rPr lang="ru-RU" sz="8000" b="1" i="1" dirty="0"/>
              <a:t>максимально 10 баллов</a:t>
            </a:r>
            <a:endParaRPr lang="ru-RU" sz="8000" i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93481"/>
              </p:ext>
            </p:extLst>
          </p:nvPr>
        </p:nvGraphicFramePr>
        <p:xfrm>
          <a:off x="900609" y="3240438"/>
          <a:ext cx="48821425" cy="289892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41762">
                  <a:extLst>
                    <a:ext uri="{9D8B030D-6E8A-4147-A177-3AD203B41FA5}">
                      <a16:colId xmlns:a16="http://schemas.microsoft.com/office/drawing/2014/main" val="1868622788"/>
                    </a:ext>
                  </a:extLst>
                </a:gridCol>
                <a:gridCol w="12654065">
                  <a:extLst>
                    <a:ext uri="{9D8B030D-6E8A-4147-A177-3AD203B41FA5}">
                      <a16:colId xmlns:a16="http://schemas.microsoft.com/office/drawing/2014/main" val="2114910797"/>
                    </a:ext>
                  </a:extLst>
                </a:gridCol>
                <a:gridCol w="14845448">
                  <a:extLst>
                    <a:ext uri="{9D8B030D-6E8A-4147-A177-3AD203B41FA5}">
                      <a16:colId xmlns:a16="http://schemas.microsoft.com/office/drawing/2014/main" val="3190218206"/>
                    </a:ext>
                  </a:extLst>
                </a:gridCol>
                <a:gridCol w="5480150">
                  <a:extLst>
                    <a:ext uri="{9D8B030D-6E8A-4147-A177-3AD203B41FA5}">
                      <a16:colId xmlns:a16="http://schemas.microsoft.com/office/drawing/2014/main" val="629962212"/>
                    </a:ext>
                  </a:extLst>
                </a:gridCol>
              </a:tblGrid>
              <a:tr h="4444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1. Ведение учителем внеурочной деятельности по учебному предмету (секций, факультативов, кружков, студий и др.), популярных среди обучающихся, с наполняемостью не ниже 12 человек в группе</a:t>
                      </a:r>
                      <a:endParaRPr lang="ru-RU" sz="6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1) программы (планы) внеурочной деятельности;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2)  справка руководителя ОО о  числе обучающихся, занятых во внеурочной деятельности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- на протяжении 3-х и более лет;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- до 2-х лет;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- 1 год;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- внеурочную деятельность педагог не ведет</a:t>
                      </a:r>
                      <a:endParaRPr lang="ru-RU" sz="5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- 1 </a:t>
                      </a:r>
                      <a:r>
                        <a:rPr lang="ru-RU" sz="5400" dirty="0" smtClean="0">
                          <a:effectLst/>
                        </a:rPr>
                        <a:t>балл</a:t>
                      </a:r>
                      <a:endParaRPr lang="ru-RU" sz="5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- 0 баллов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6941042"/>
                  </a:ext>
                </a:extLst>
              </a:tr>
              <a:tr h="8867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2. Позитивная динамика результатов внеурочной деятельности обучающихся (творческие работы обучающихся, участие в официальных областных и всероссийских конференциях, конкурсах, концертах, спортивных соревнованиях и др.) за последние три года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 </a:t>
                      </a:r>
                      <a:endParaRPr lang="ru-RU" sz="6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1) дипломы, сертификаты, благодарственные письма и др. обучающихся;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2) благодарственные письма педагогам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Соотношение победителей и призёров из числа  обучающихся, посещающих внеурочные занятия, к общему числу обучающихся, вовлеченных во внеурочную деятельность у данного педагога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- 50% и более;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- 30%-49%;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- 10%-29%;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менее 10%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- 0 баллов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6245890"/>
                  </a:ext>
                </a:extLst>
              </a:tr>
              <a:tr h="7113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3. Организация экскурсий, культурно-просветительских мероприятий, привлечение обучающихся к организации и проведению </a:t>
                      </a:r>
                      <a:r>
                        <a:rPr lang="ru-RU" sz="6000" b="1" u="sng" dirty="0">
                          <a:effectLst/>
                        </a:rPr>
                        <a:t>внешкольных мероприятий </a:t>
                      </a:r>
                      <a:r>
                        <a:rPr lang="ru-RU" sz="6000" b="1" dirty="0">
                          <a:effectLst/>
                        </a:rPr>
                        <a:t>по учебному предмету</a:t>
                      </a:r>
                      <a:endParaRPr lang="ru-RU" sz="6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не реже трех раз в год на протяжении последних трех лет;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реже трех раз в год на протяжении последних трех лет;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 </a:t>
                      </a: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информация не представлена  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0 баллов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959190"/>
                  </a:ext>
                </a:extLst>
              </a:tr>
              <a:tr h="71379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effectLst/>
                        </a:rPr>
                        <a:t>4. Организация   проведения и участие в открытых </a:t>
                      </a:r>
                      <a:r>
                        <a:rPr lang="ru-RU" sz="6000" b="1" dirty="0" smtClean="0">
                          <a:effectLst/>
                        </a:rPr>
                        <a:t>мероприятиях </a:t>
                      </a:r>
                      <a:r>
                        <a:rPr lang="ru-RU" sz="6000" b="1" dirty="0">
                          <a:effectLst/>
                        </a:rPr>
                        <a:t>во время тематических декад, недель по предмету</a:t>
                      </a:r>
                      <a:endParaRPr lang="ru-RU" sz="6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1) приказы (планы, программы) о проведении предметных недель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</a:rPr>
                        <a:t> </a:t>
                      </a:r>
                      <a:endParaRPr lang="ru-RU" sz="5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 - организация проведения мероприятий предметных недель;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участие в мероприятиях предметных недель;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в мероприятиях предметных недель педагог не участвовал/ информация не представлена /не подтверждена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- 2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</a:rPr>
                        <a:t> </a:t>
                      </a:r>
                      <a:r>
                        <a:rPr lang="ru-RU" sz="5400" dirty="0" smtClean="0">
                          <a:effectLst/>
                        </a:rPr>
                        <a:t>- </a:t>
                      </a:r>
                      <a:r>
                        <a:rPr lang="ru-RU" sz="5400" dirty="0">
                          <a:effectLst/>
                        </a:rPr>
                        <a:t>0 баллов</a:t>
                      </a:r>
                      <a:endParaRPr lang="ru-R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554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883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611" y="360117"/>
            <a:ext cx="49037448" cy="5112568"/>
          </a:xfrm>
        </p:spPr>
        <p:txBody>
          <a:bodyPr/>
          <a:lstStyle/>
          <a:p>
            <a:r>
              <a:rPr lang="ru-RU" sz="7200" b="1" i="1" dirty="0"/>
              <a:t>4. Создание учителем условий для адресной работы с различными категориями обучающихся (одаренные дети, дети из социально - неблагополучных семей, дети, попавшие в трудные жизненные ситуации, дети из семей мигрантов, дети-сироты и дети, оставшиеся без попечения родителей, дети-инвалиды и дети с ограниченными возможностями здоровья, дети с </a:t>
            </a:r>
            <a:r>
              <a:rPr lang="ru-RU" sz="7200" b="1" i="1" dirty="0" err="1"/>
              <a:t>девиантным</a:t>
            </a:r>
            <a:r>
              <a:rPr lang="ru-RU" sz="7200" b="1" i="1" dirty="0"/>
              <a:t> (общественно опасным) поведением) максимально 10 баллов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797107"/>
              </p:ext>
            </p:extLst>
          </p:nvPr>
        </p:nvGraphicFramePr>
        <p:xfrm>
          <a:off x="1729217" y="5472685"/>
          <a:ext cx="48208842" cy="29205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936954">
                  <a:extLst>
                    <a:ext uri="{9D8B030D-6E8A-4147-A177-3AD203B41FA5}">
                      <a16:colId xmlns:a16="http://schemas.microsoft.com/office/drawing/2014/main" val="1753072437"/>
                    </a:ext>
                  </a:extLst>
                </a:gridCol>
                <a:gridCol w="13201324">
                  <a:extLst>
                    <a:ext uri="{9D8B030D-6E8A-4147-A177-3AD203B41FA5}">
                      <a16:colId xmlns:a16="http://schemas.microsoft.com/office/drawing/2014/main" val="2518619990"/>
                    </a:ext>
                  </a:extLst>
                </a:gridCol>
                <a:gridCol w="14659177">
                  <a:extLst>
                    <a:ext uri="{9D8B030D-6E8A-4147-A177-3AD203B41FA5}">
                      <a16:colId xmlns:a16="http://schemas.microsoft.com/office/drawing/2014/main" val="2094665177"/>
                    </a:ext>
                  </a:extLst>
                </a:gridCol>
                <a:gridCol w="5411387">
                  <a:extLst>
                    <a:ext uri="{9D8B030D-6E8A-4147-A177-3AD203B41FA5}">
                      <a16:colId xmlns:a16="http://schemas.microsoft.com/office/drawing/2014/main" val="2353746022"/>
                    </a:ext>
                  </a:extLst>
                </a:gridCol>
              </a:tblGrid>
              <a:tr h="10080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Разработка и реализация индивидуальных образовательных программ /индивидуальных учебных планов для различных категорий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 /адаптированных 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общеобразовательных программ для обучающихся с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ОВЗ /программы профилактики школьной </a:t>
                      </a:r>
                      <a:r>
                        <a:rPr lang="ru-RU" sz="6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неуспешности</a:t>
                      </a:r>
                      <a:endParaRPr lang="ru-RU" sz="6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indent="-91440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индивидуальные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образовательные программы/индивидуальные учебные планы/адаптированные общеобразовательные программы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/программы профилактики школьной </a:t>
                      </a:r>
                      <a:r>
                        <a:rPr lang="ru-RU" sz="5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неуспешности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(выписки из перечисленных документов)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4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Перечисленные</a:t>
                      </a:r>
                      <a:r>
                        <a:rPr lang="ru-RU" sz="48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документы (выписки из документов) прикладываются с соблюдением законодательства о защите персональных данных</a:t>
                      </a:r>
                      <a:r>
                        <a:rPr lang="ru-RU" sz="5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-разработаны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реализуются: индивидуальная образовательная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программа/адаптированная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общеобразовательная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/индивидуальный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/программа профилактики школьной </a:t>
                      </a:r>
                      <a:r>
                        <a:rPr lang="ru-RU" sz="5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неуспешности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протяжении 3-х лет</a:t>
                      </a:r>
                      <a:r>
                        <a:rPr lang="ru-RU" sz="5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-индивидуальная образовательная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программа/адаптированная общеобразовательная программа/индивидуальный учебный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/программа профилактики школьной </a:t>
                      </a:r>
                      <a:r>
                        <a:rPr lang="ru-RU" sz="5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неуспешности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реализуются 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3-х лет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информация не представлена/не подтверждена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балла;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балл;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0444605"/>
                  </a:ext>
                </a:extLst>
              </a:tr>
              <a:tr h="93379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эффективной системы индивидуальной профилактической,  коррекционной, развивающей работы с обучающимися</a:t>
                      </a:r>
                      <a:endParaRPr lang="ru-RU" sz="6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программы и результаты мониторингов (при наличии) (прикладываются с соблюдением законодательства о защите персональных данных)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результативное применение методов индивидуальной, профилактической, коррекционной, развивающей работы с обучающимися 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подтверждено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данными мониторинга</a:t>
                      </a:r>
                      <a:r>
                        <a:rPr lang="ru-RU" sz="5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методы индивидуальной, профилактической, коррекционной и развивающей работы с обучающимися используются в образовательном процессе (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данные мониторинга не представлены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информация не представлена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балла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03780"/>
                  </a:ext>
                </a:extLst>
              </a:tr>
              <a:tr h="89524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 образовательном процессе социально-педагогических условий для социальной интеграции (</a:t>
                      </a:r>
                      <a:r>
                        <a:rPr lang="ru-RU" sz="6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социализации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различных категорий обучающихся в </a:t>
                      </a:r>
                      <a:r>
                        <a:rPr lang="ru-RU" sz="6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среду сверстников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6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жизнедеятельность образовательной организации</a:t>
                      </a:r>
                      <a:endParaRPr lang="ru-RU" sz="60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(описание)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опыта создания в образовательном процессе социально-педагогических  условий для социальной интеграции (социализации) различных категорий обучающихся в среду сверстников, в жизнедеятельность образовательной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проанализирована система работы по социализации различных категорий обучающихся на основе результатов мониторинга их индивидуального развития, приведены примеры ее результативности;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описана работа с различными/ отдельными категориями обучающихся; 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информация не представлена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балла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355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674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491267"/>
              </p:ext>
            </p:extLst>
          </p:nvPr>
        </p:nvGraphicFramePr>
        <p:xfrm>
          <a:off x="1476676" y="3240436"/>
          <a:ext cx="48461382" cy="184278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46859">
                  <a:extLst>
                    <a:ext uri="{9D8B030D-6E8A-4147-A177-3AD203B41FA5}">
                      <a16:colId xmlns:a16="http://schemas.microsoft.com/office/drawing/2014/main" val="3578017474"/>
                    </a:ext>
                  </a:extLst>
                </a:gridCol>
                <a:gridCol w="13059532">
                  <a:extLst>
                    <a:ext uri="{9D8B030D-6E8A-4147-A177-3AD203B41FA5}">
                      <a16:colId xmlns:a16="http://schemas.microsoft.com/office/drawing/2014/main" val="3394911466"/>
                    </a:ext>
                  </a:extLst>
                </a:gridCol>
                <a:gridCol w="14501726">
                  <a:extLst>
                    <a:ext uri="{9D8B030D-6E8A-4147-A177-3AD203B41FA5}">
                      <a16:colId xmlns:a16="http://schemas.microsoft.com/office/drawing/2014/main" val="3580438950"/>
                    </a:ext>
                  </a:extLst>
                </a:gridCol>
                <a:gridCol w="5353265">
                  <a:extLst>
                    <a:ext uri="{9D8B030D-6E8A-4147-A177-3AD203B41FA5}">
                      <a16:colId xmlns:a16="http://schemas.microsoft.com/office/drawing/2014/main" val="3871667041"/>
                    </a:ext>
                  </a:extLst>
                </a:gridCol>
              </a:tblGrid>
              <a:tr h="49725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Представление 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достижений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различных категорий обучающихся, 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которыми проводится адресная  работа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42950" indent="-7429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портфолио обучающихся (при наличии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5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прикладываются с соблюдением законодательства о защите персональных данных</a:t>
                      </a:r>
                      <a:endParaRPr lang="ru-RU" sz="5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представлены индивидуальные достижения на протяжении 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последних трех </a:t>
                      </a:r>
                      <a:r>
                        <a:rPr lang="ru-RU" sz="5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представлены индивидуальные достижения на протяжении </a:t>
                      </a:r>
                      <a:r>
                        <a:rPr lang="ru-RU" sz="5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трех </a:t>
                      </a:r>
                      <a:r>
                        <a:rPr lang="ru-RU" sz="5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информация не представлена/не подтверждена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8718537"/>
                  </a:ext>
                </a:extLst>
              </a:tr>
              <a:tr h="6844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Взаимодействие с родителями (законными представителями)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</a:t>
                      </a:r>
                      <a:endParaRPr lang="ru-RU" sz="6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программы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(планы, протоколы, дневники и др.) адресной работы с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родителями (прикладываются с соблюдением законодательства о защите персональных данных)</a:t>
                      </a:r>
                    </a:p>
                    <a:p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описание, презентация педагогическому сообществу опыта адресной работы с родителями (законными представителями)</a:t>
                      </a:r>
                    </a:p>
                    <a:p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скриншоты страниц  персонального сайта учителя с информацией для родителей (законных представителей);</a:t>
                      </a:r>
                    </a:p>
                    <a:p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отзывы родителей (законных представителей) об индивидуальной (адресной) работе учителя 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организована адресная работа с родителями, учитывающая особенности различных категорий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обучающихся, в том числе консультационная поддержка по вопросам образования, развития и воспитания детей;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продемонстрирована   информационная открытость учителя в организации адресной работы с родителями (законными представителями)</a:t>
                      </a:r>
                    </a:p>
                    <a:p>
                      <a:pPr marL="571500" indent="-5715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не представлена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4633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51756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563" y="360117"/>
            <a:ext cx="49901544" cy="3888432"/>
          </a:xfrm>
        </p:spPr>
        <p:txBody>
          <a:bodyPr/>
          <a:lstStyle/>
          <a:p>
            <a:r>
              <a:rPr lang="ru-RU" sz="8000" b="1" i="1" dirty="0" smtClean="0"/>
              <a:t>5. Обеспечение </a:t>
            </a:r>
            <a:r>
              <a:rPr lang="ru-RU" sz="8000" b="1" i="1" dirty="0"/>
              <a:t>высокого качества организации образовательного процесса на основе эффективного использования  различных  образовательных технологий, в том числе дистанционных образовательных технологий или электронного обучения </a:t>
            </a:r>
            <a:r>
              <a:rPr lang="ru-RU" sz="8000" b="1" i="1" dirty="0" smtClean="0"/>
              <a:t>- максимально </a:t>
            </a:r>
            <a:r>
              <a:rPr lang="ru-RU" sz="8000" b="1" i="1" dirty="0"/>
              <a:t>10 баллов</a:t>
            </a:r>
            <a:endParaRPr lang="ru-RU" sz="80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449142"/>
              </p:ext>
            </p:extLst>
          </p:nvPr>
        </p:nvGraphicFramePr>
        <p:xfrm>
          <a:off x="1116635" y="4248549"/>
          <a:ext cx="48749415" cy="220138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95509">
                  <a:extLst>
                    <a:ext uri="{9D8B030D-6E8A-4147-A177-3AD203B41FA5}">
                      <a16:colId xmlns:a16="http://schemas.microsoft.com/office/drawing/2014/main" val="906743226"/>
                    </a:ext>
                  </a:extLst>
                </a:gridCol>
                <a:gridCol w="9555163">
                  <a:extLst>
                    <a:ext uri="{9D8B030D-6E8A-4147-A177-3AD203B41FA5}">
                      <a16:colId xmlns:a16="http://schemas.microsoft.com/office/drawing/2014/main" val="4031185407"/>
                    </a:ext>
                  </a:extLst>
                </a:gridCol>
                <a:gridCol w="19226677">
                  <a:extLst>
                    <a:ext uri="{9D8B030D-6E8A-4147-A177-3AD203B41FA5}">
                      <a16:colId xmlns:a16="http://schemas.microsoft.com/office/drawing/2014/main" val="201786984"/>
                    </a:ext>
                  </a:extLst>
                </a:gridCol>
                <a:gridCol w="5472066">
                  <a:extLst>
                    <a:ext uri="{9D8B030D-6E8A-4147-A177-3AD203B41FA5}">
                      <a16:colId xmlns:a16="http://schemas.microsoft.com/office/drawing/2014/main" val="150285507"/>
                    </a:ext>
                  </a:extLst>
                </a:gridCol>
              </a:tblGrid>
              <a:tr h="56311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Использование технологий продуктивного обучения (проектных, исследовательских, проблемного обучения, диалоговых, критического мышления, кейс-</a:t>
                      </a:r>
                      <a:r>
                        <a:rPr lang="ru-RU" sz="6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стади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других) в образовательном процессе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анализ (описание) использования технологий продуктивного обучения в образовательном процессе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проанализирована система использования технологий продуктивного обучения, обоснована целесообразность, результативность их использования в образовательном процессе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описана практика использования технологий продуктивного обучения при изучении отдельных тем, блоков тем;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перечислены отдельные технологии продуктивного обучения, используемые в образовательном процессе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дано теоретическое описание технологий продуктивного обучения// технологии продуктивного обучения не используются // технологии продуктивного обучения не представлены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7731809"/>
                  </a:ext>
                </a:extLst>
              </a:tr>
              <a:tr h="88424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Использование электронного обучения и (или) элементов дистанционных образовательных технологий в  образовательном процессе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скриншоты электронных ресурсов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разработано авторское содержание онлайн-курсов, в том числе для организации дистанционного обучения детей по учебному предмету, с использованием собственного сайта (страницы) в информационно-коммуникационной сети Интернет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используются ресурсы информационно-коммуникационной сети Интернет для организации дистанционного обучения по отдельным темам (разделам) учебного предмета; 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используются ресурсы информационно-коммуникационной сети Интернет для формирования информационно-коммуникационных компетенций у обучающихся (участие обучающихся в дистанционных олимпиадах, конкурсах и др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.);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информация не представлена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3 балла;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5888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295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50910"/>
              </p:ext>
            </p:extLst>
          </p:nvPr>
        </p:nvGraphicFramePr>
        <p:xfrm>
          <a:off x="900611" y="3600476"/>
          <a:ext cx="48749415" cy="202528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95509">
                  <a:extLst>
                    <a:ext uri="{9D8B030D-6E8A-4147-A177-3AD203B41FA5}">
                      <a16:colId xmlns:a16="http://schemas.microsoft.com/office/drawing/2014/main" val="1686469750"/>
                    </a:ext>
                  </a:extLst>
                </a:gridCol>
                <a:gridCol w="9555163">
                  <a:extLst>
                    <a:ext uri="{9D8B030D-6E8A-4147-A177-3AD203B41FA5}">
                      <a16:colId xmlns:a16="http://schemas.microsoft.com/office/drawing/2014/main" val="733437209"/>
                    </a:ext>
                  </a:extLst>
                </a:gridCol>
                <a:gridCol w="19226677">
                  <a:extLst>
                    <a:ext uri="{9D8B030D-6E8A-4147-A177-3AD203B41FA5}">
                      <a16:colId xmlns:a16="http://schemas.microsoft.com/office/drawing/2014/main" val="1392319491"/>
                    </a:ext>
                  </a:extLst>
                </a:gridCol>
                <a:gridCol w="5472066">
                  <a:extLst>
                    <a:ext uri="{9D8B030D-6E8A-4147-A177-3AD203B41FA5}">
                      <a16:colId xmlns:a16="http://schemas.microsoft.com/office/drawing/2014/main" val="1753299447"/>
                    </a:ext>
                  </a:extLst>
                </a:gridCol>
              </a:tblGrid>
              <a:tr h="73273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Разработка и (или) использование электронных (цифровых) образовательных ресурсов как методов фиксации и оценивания учебных достижений обучающихся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скриншоты электронных ресурсов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педагог использует собственные разработки цифровых образовательных ресурсов, методы фиксации и оценивания учебных достижений обучающихся, осуществляется мониторинг эффективности; 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педагог использует авторские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/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типовые цифровые образовательные ресурсы, методы фиксации и оценивания учебных достижений обучающихся, осуществляется контроль (мониторинг) эффективности; 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педагог использует авторские и/или типовые цифровые образовательные ресурсы, методы фиксации и оценивания учебных достижений обучающихся, без контроля эффективности;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не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представлена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just" defTabSz="541481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541481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302948"/>
                  </a:ext>
                </a:extLst>
              </a:tr>
              <a:tr h="4927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Обоснование и наличие официального заключения (районного, городского методического объединения, отзыва на диссертационное исследование и др.) относительно результативности применения современных образовательных технологий в педагогической деятельности, другое подтверждение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копия официального заключения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положительное заключение относительно результативности применения современных образовательных технологий (последнее не ранее, чем за 3 года до данного конкурса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положительное заключение относительно результативности применения современных образовательных технологий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 / информация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представлена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108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81588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7108" y="792164"/>
            <a:ext cx="45689837" cy="1380655"/>
          </a:xfrm>
        </p:spPr>
        <p:txBody>
          <a:bodyPr/>
          <a:lstStyle/>
          <a:p>
            <a:r>
              <a:rPr lang="ru-RU" sz="8000" b="1" i="1" dirty="0" smtClean="0"/>
              <a:t>6. Непрерывность </a:t>
            </a:r>
            <a:r>
              <a:rPr lang="ru-RU" sz="8000" b="1" i="1" dirty="0"/>
              <a:t>профессионального развития </a:t>
            </a:r>
            <a:r>
              <a:rPr lang="ru-RU" sz="8000" b="1" i="1" dirty="0" smtClean="0"/>
              <a:t>учителя - </a:t>
            </a:r>
            <a:r>
              <a:rPr lang="ru-RU" sz="8000" b="1" i="1" dirty="0"/>
              <a:t>максимально 10 баллов</a:t>
            </a:r>
            <a:endParaRPr lang="ru-RU" sz="80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09586"/>
              </p:ext>
            </p:extLst>
          </p:nvPr>
        </p:nvGraphicFramePr>
        <p:xfrm>
          <a:off x="972618" y="2736380"/>
          <a:ext cx="49072146" cy="307936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308507">
                  <a:extLst>
                    <a:ext uri="{9D8B030D-6E8A-4147-A177-3AD203B41FA5}">
                      <a16:colId xmlns:a16="http://schemas.microsoft.com/office/drawing/2014/main" val="2129638846"/>
                    </a:ext>
                  </a:extLst>
                </a:gridCol>
                <a:gridCol w="12601400">
                  <a:extLst>
                    <a:ext uri="{9D8B030D-6E8A-4147-A177-3AD203B41FA5}">
                      <a16:colId xmlns:a16="http://schemas.microsoft.com/office/drawing/2014/main" val="4274420382"/>
                    </a:ext>
                  </a:extLst>
                </a:gridCol>
                <a:gridCol w="16286006">
                  <a:extLst>
                    <a:ext uri="{9D8B030D-6E8A-4147-A177-3AD203B41FA5}">
                      <a16:colId xmlns:a16="http://schemas.microsoft.com/office/drawing/2014/main" val="3017325680"/>
                    </a:ext>
                  </a:extLst>
                </a:gridCol>
                <a:gridCol w="3876233">
                  <a:extLst>
                    <a:ext uri="{9D8B030D-6E8A-4147-A177-3AD203B41FA5}">
                      <a16:colId xmlns:a16="http://schemas.microsoft.com/office/drawing/2014/main" val="2142232047"/>
                    </a:ext>
                  </a:extLst>
                </a:gridCol>
              </a:tblGrid>
              <a:tr h="42937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работы в качестве эксперта и (или) </a:t>
                      </a:r>
                      <a:r>
                        <a:rPr lang="ru-RU" sz="6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тьютора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консультанта, наставника по преподаваемому предмету; по реализации ФГОС; по вопросам развития системы образования (за последние 3 года), подтвержденный документально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распорядительные документы о включении в состав экспертов и (или) назначении  </a:t>
                      </a:r>
                      <a:r>
                        <a:rPr lang="ru-RU" sz="5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тьютором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консультантом, наставником по преподаваемому предмету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-68580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уровень;</a:t>
                      </a:r>
                    </a:p>
                    <a:p>
                      <a:pPr marL="0" indent="-68580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региональный уровень;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муниципальный /школьный уровень; 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не участвовал / информация не представлена (не подтверждена)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балла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балла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920896"/>
                  </a:ext>
                </a:extLst>
              </a:tr>
              <a:tr h="47856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Победитель (призер, финалист) в муниципальных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региональных и федеральных профессиональных конкурсах (за последние 3 года), проводимых в соответствии с федеральными, региональными и муниципальными документами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дипломы, сертификаты, благодарственные письма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федеральный уровень;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региональный уровень;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муниципальный уровень; 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не участвовал  / информация не представлена (не подтверждена)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балла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балла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балл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097591"/>
                  </a:ext>
                </a:extLst>
              </a:tr>
              <a:tr h="4680520">
                <a:tc>
                  <a:txBody>
                    <a:bodyPr/>
                    <a:lstStyle/>
                    <a:p>
                      <a:pPr marL="0" marR="0" indent="0" algn="just" defTabSz="541481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Участник региональных и федеральных профессиональных конкурсов (за последние 3 года), проводимых в соответствии с федеральными, региональными и муниципальными документами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6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Сертификаты участника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-68580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участвовал </a:t>
                      </a:r>
                    </a:p>
                    <a:p>
                      <a:pPr marL="0" indent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не участвовал  / информация не представлена (не подтверждена)</a:t>
                      </a:r>
                    </a:p>
                    <a:p>
                      <a:pPr marL="0" indent="-68580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балл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- 0 баллов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425814"/>
                  </a:ext>
                </a:extLst>
              </a:tr>
              <a:tr h="43924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(или получение)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послевузовского 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 (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аспирантура),</a:t>
                      </a:r>
                      <a:r>
                        <a:rPr lang="ru-RU" sz="6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ученой степени или звания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приложение подтверждающих документов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541481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5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(или получение)</a:t>
                      </a:r>
                      <a:r>
                        <a:rPr lang="ru-RU" sz="5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послевузовского образования (аспирантура), наличие ученой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степени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5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звания;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ученой степени (звания) не имеет, в аспирантуре не обучается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 баллов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063670"/>
                  </a:ext>
                </a:extLst>
              </a:tr>
              <a:tr h="78010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6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работе методических </a:t>
                      </a: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объединений</a:t>
                      </a:r>
                      <a:endParaRPr lang="ru-RU" sz="6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распорядительный документ о назначении руководителем методического объединения/о включении в состав методического 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объединения;</a:t>
                      </a:r>
                      <a:endParaRPr lang="ru-RU" sz="5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план работы методического объединения, подтверждающий участие педагога в работе методического объединения (при наличии)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руководит методическим объединением;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участвует в работе методического объединения;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информация не представлена                      (не подтверждена)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балла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pPr marL="0" algn="just" defTabSz="541481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5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5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633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14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988843" y="5688708"/>
            <a:ext cx="45653072" cy="27363040"/>
          </a:xfrm>
          <a:prstGeom prst="rect">
            <a:avLst/>
          </a:prstGeom>
        </p:spPr>
        <p:txBody>
          <a:bodyPr lIns="541483" tIns="270741" rIns="541483" bIns="270741">
            <a:normAutofit fontScale="92500" lnSpcReduction="20000"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0000" b="1" dirty="0" smtClean="0"/>
              <a:t>Указы </a:t>
            </a:r>
            <a:r>
              <a:rPr lang="ru-RU" sz="10000" b="1" dirty="0"/>
              <a:t>Президента Российской </a:t>
            </a:r>
            <a:r>
              <a:rPr lang="ru-RU" sz="10000" b="1" dirty="0" smtClean="0"/>
              <a:t>Федерации:</a:t>
            </a:r>
          </a:p>
          <a:p>
            <a:pPr algn="just"/>
            <a:r>
              <a:rPr lang="ru-RU" sz="10000" b="1" dirty="0" smtClean="0"/>
              <a:t>от </a:t>
            </a:r>
            <a:r>
              <a:rPr lang="ru-RU" sz="10000" b="1" dirty="0"/>
              <a:t>28 ноября 2018 года № 679 </a:t>
            </a:r>
            <a:r>
              <a:rPr lang="ru-RU" sz="10000" dirty="0"/>
              <a:t>«О премиях лучшим учителям за достижения в педагогической деятельности</a:t>
            </a:r>
            <a:r>
              <a:rPr lang="ru-RU" sz="10000" dirty="0" smtClean="0"/>
              <a:t>»</a:t>
            </a:r>
          </a:p>
          <a:p>
            <a:pPr algn="just"/>
            <a:endParaRPr lang="ru-RU" sz="10000" dirty="0" smtClean="0"/>
          </a:p>
          <a:p>
            <a:pPr algn="just"/>
            <a:r>
              <a:rPr lang="ru-RU" sz="10100" b="1" dirty="0" smtClean="0"/>
              <a:t>от 06 февраля 2023 </a:t>
            </a:r>
            <a:r>
              <a:rPr lang="ru-RU" sz="10100" b="1" dirty="0"/>
              <a:t>года № </a:t>
            </a:r>
            <a:r>
              <a:rPr lang="ru-RU" sz="10100" b="1" dirty="0" smtClean="0"/>
              <a:t>67 </a:t>
            </a:r>
            <a:r>
              <a:rPr lang="ru-RU" sz="10100" dirty="0"/>
              <a:t>«О внесении изменения в Указ Президента Российской Федерации от 28 ноября 2018 г. № 679 «О премиях лучшим учителям за достижения в педагогической деятельности»</a:t>
            </a:r>
          </a:p>
          <a:p>
            <a:pPr algn="just"/>
            <a:endParaRPr lang="ru-RU" sz="10000" dirty="0"/>
          </a:p>
          <a:p>
            <a:pPr algn="just"/>
            <a:r>
              <a:rPr lang="ru-RU" sz="10000" b="1" dirty="0" smtClean="0"/>
              <a:t>Постановления </a:t>
            </a:r>
            <a:r>
              <a:rPr lang="ru-RU" sz="10000" b="1" dirty="0"/>
              <a:t>Правительства </a:t>
            </a:r>
            <a:r>
              <a:rPr lang="ru-RU" sz="10000" b="1" dirty="0" smtClean="0"/>
              <a:t>РФ:</a:t>
            </a:r>
          </a:p>
          <a:p>
            <a:pPr algn="just"/>
            <a:r>
              <a:rPr lang="ru-RU" sz="10000" b="1" dirty="0" smtClean="0"/>
              <a:t>от </a:t>
            </a:r>
            <a:r>
              <a:rPr lang="ru-RU" sz="10000" b="1" dirty="0"/>
              <a:t>29.12.2018 № 1739 </a:t>
            </a:r>
            <a:endParaRPr lang="ru-RU" sz="10000" b="1" dirty="0" smtClean="0"/>
          </a:p>
          <a:p>
            <a:pPr algn="just"/>
            <a:r>
              <a:rPr lang="ru-RU" sz="10000" dirty="0" smtClean="0"/>
              <a:t>«</a:t>
            </a:r>
            <a:r>
              <a:rPr lang="ru-RU" sz="10000" dirty="0"/>
              <a:t>О мерах по реализации Указа Президента Российской Федерации от 28 ноября 2018 г. № 679 «О премиях лучшим учителям за достижения в педагогической деятельности</a:t>
            </a:r>
            <a:r>
              <a:rPr lang="ru-RU" sz="10000" dirty="0" smtClean="0"/>
              <a:t>»</a:t>
            </a:r>
          </a:p>
          <a:p>
            <a:pPr algn="just"/>
            <a:endParaRPr lang="ru-RU" sz="10000" dirty="0" smtClean="0"/>
          </a:p>
          <a:p>
            <a:pPr algn="just"/>
            <a:r>
              <a:rPr lang="ru-RU" sz="10000" b="1" dirty="0" smtClean="0"/>
              <a:t>от </a:t>
            </a:r>
            <a:r>
              <a:rPr lang="ru-RU" sz="10000" b="1" dirty="0"/>
              <a:t>14.02.2020 № 143 </a:t>
            </a:r>
            <a:endParaRPr lang="ru-RU" sz="10000" b="1" dirty="0" smtClean="0"/>
          </a:p>
          <a:p>
            <a:pPr algn="just"/>
            <a:r>
              <a:rPr lang="ru-RU" sz="10000" dirty="0" smtClean="0"/>
              <a:t>«</a:t>
            </a:r>
            <a:r>
              <a:rPr lang="ru-RU" sz="10000" dirty="0"/>
              <a:t>О внесении изменений в Правила проведения конкурса на присуждение премий лучшим учителям за достижения в педагогической деятельности, включающие в том числе условия участия в нем»)</a:t>
            </a:r>
            <a:endParaRPr lang="ru-RU" sz="10000" dirty="0" smtClean="0"/>
          </a:p>
          <a:p>
            <a:pPr indent="1876425" algn="just" fontAlgn="auto">
              <a:spcAft>
                <a:spcPts val="0"/>
              </a:spcAft>
              <a:defRPr/>
            </a:pPr>
            <a:endParaRPr lang="ru-RU" sz="10000" b="1" dirty="0" smtClean="0"/>
          </a:p>
          <a:p>
            <a:pPr indent="98425" algn="just" fontAlgn="auto">
              <a:spcAft>
                <a:spcPts val="0"/>
              </a:spcAft>
              <a:defRPr/>
            </a:pPr>
            <a:r>
              <a:rPr lang="ru-RU" sz="10000" b="1" dirty="0" smtClean="0"/>
              <a:t>Приказ </a:t>
            </a:r>
            <a:r>
              <a:rPr lang="ru-RU" sz="10000" b="1" dirty="0"/>
              <a:t>Министерства образования и молодежной политики Свердловской области от </a:t>
            </a:r>
            <a:r>
              <a:rPr lang="ru-RU" sz="10000" b="1" dirty="0" smtClean="0"/>
              <a:t>04.03.2024 </a:t>
            </a:r>
            <a:r>
              <a:rPr lang="ru-RU" sz="10000" b="1" dirty="0"/>
              <a:t>№ </a:t>
            </a:r>
            <a:r>
              <a:rPr lang="ru-RU" sz="10000" b="1" dirty="0" smtClean="0"/>
              <a:t>431-Д </a:t>
            </a:r>
            <a:r>
              <a:rPr lang="ru-RU" sz="10000" dirty="0"/>
              <a:t>«О проведении конкурса на присуждение премий лучшим учителям за достижения в педагогической деятельности в Свердловской области в </a:t>
            </a:r>
            <a:r>
              <a:rPr lang="ru-RU" sz="10000" dirty="0" smtClean="0"/>
              <a:t>2024 </a:t>
            </a:r>
            <a:r>
              <a:rPr lang="ru-RU" sz="10000" dirty="0"/>
              <a:t>году»</a:t>
            </a:r>
          </a:p>
          <a:p>
            <a:pPr indent="1876425" algn="just" fontAlgn="auto">
              <a:spcAft>
                <a:spcPts val="0"/>
              </a:spcAft>
              <a:defRPr/>
            </a:pPr>
            <a:endParaRPr lang="ru-RU" sz="22200" b="1" dirty="0" smtClean="0">
              <a:solidFill>
                <a:schemeClr val="accent1"/>
              </a:solidFill>
            </a:endParaRPr>
          </a:p>
          <a:p>
            <a:pPr algn="just"/>
            <a:endParaRPr lang="ru-RU" sz="24000" b="1" dirty="0" smtClean="0">
              <a:latin typeface="+mn-lt"/>
            </a:endParaRPr>
          </a:p>
          <a:p>
            <a:pPr algn="just"/>
            <a:endParaRPr lang="ru-RU" sz="24000" dirty="0"/>
          </a:p>
          <a:p>
            <a:pPr algn="r" fontAlgn="auto">
              <a:spcAft>
                <a:spcPts val="0"/>
              </a:spcAft>
              <a:defRPr/>
            </a:pPr>
            <a:endParaRPr lang="ru-RU" sz="20000" b="1" i="1" spc="-150" dirty="0" smtClean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0" b="1" spc="-150" dirty="0" smtClean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0" b="1" spc="-150" dirty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2200" b="1" spc="-150" dirty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44627" y="936180"/>
            <a:ext cx="49037448" cy="4752528"/>
          </a:xfrm>
          <a:prstGeom prst="rect">
            <a:avLst/>
          </a:prstGeom>
        </p:spPr>
        <p:txBody>
          <a:bodyPr lIns="541483" tIns="270741" rIns="541483" bIns="270741">
            <a:no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0" b="1" dirty="0" smtClean="0">
                <a:solidFill>
                  <a:srgbClr val="C00000"/>
                </a:solidFill>
              </a:rPr>
              <a:t>Нормативные правовые документы,</a:t>
            </a:r>
          </a:p>
          <a:p>
            <a:r>
              <a:rPr lang="ru-RU" sz="10000" b="1" dirty="0" smtClean="0">
                <a:solidFill>
                  <a:srgbClr val="C00000"/>
                </a:solidFill>
              </a:rPr>
              <a:t>регулирующие конкурсные процедуры в 2024 году</a:t>
            </a:r>
            <a:endParaRPr lang="ru-RU" sz="10000" dirty="0">
              <a:solidFill>
                <a:srgbClr val="C00000"/>
              </a:solidFill>
            </a:endParaRPr>
          </a:p>
        </p:txBody>
      </p:sp>
      <p:pic>
        <p:nvPicPr>
          <p:cNvPr id="4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2857" y="32211797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1085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595" y="-1080044"/>
            <a:ext cx="49613512" cy="7894949"/>
          </a:xfrm>
        </p:spPr>
        <p:txBody>
          <a:bodyPr/>
          <a:lstStyle/>
          <a:p>
            <a:pPr defTabSz="5414818"/>
            <a:r>
              <a:rPr lang="ru-RU" sz="10000" b="1" dirty="0">
                <a:solidFill>
                  <a:srgbClr val="C00000"/>
                </a:solidFill>
              </a:rPr>
              <a:t>Конкурс </a:t>
            </a:r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>
                <a:solidFill>
                  <a:srgbClr val="C00000"/>
                </a:solidFill>
              </a:rPr>
              <a:t>в системе непрерывного развития профессионального мастерства </a:t>
            </a:r>
            <a:r>
              <a:rPr lang="ru-RU" sz="10000" b="1" dirty="0" smtClean="0">
                <a:solidFill>
                  <a:srgbClr val="C00000"/>
                </a:solidFill>
              </a:rPr>
              <a:t/>
            </a:r>
            <a:br>
              <a:rPr lang="ru-RU" sz="10000" b="1" dirty="0" smtClean="0">
                <a:solidFill>
                  <a:srgbClr val="C00000"/>
                </a:solidFill>
              </a:rPr>
            </a:br>
            <a:r>
              <a:rPr lang="ru-RU" sz="10000" b="1" dirty="0" smtClean="0">
                <a:solidFill>
                  <a:srgbClr val="C00000"/>
                </a:solidFill>
              </a:rPr>
              <a:t>педагогических </a:t>
            </a:r>
            <a:r>
              <a:rPr lang="ru-RU" sz="10000" b="1" dirty="0">
                <a:solidFill>
                  <a:srgbClr val="C00000"/>
                </a:solidFill>
              </a:rPr>
              <a:t>работников Свердловской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48783" y="5464052"/>
            <a:ext cx="46229136" cy="2662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0" b="1" dirty="0">
                <a:latin typeface="+mn-lt"/>
                <a:cs typeface="Times New Roman" panose="02020603050405020304" pitchFamily="18" charset="0"/>
              </a:rPr>
              <a:t>Цель</a:t>
            </a:r>
            <a:r>
              <a:rPr lang="ru-RU" sz="10000" dirty="0">
                <a:latin typeface="+mn-lt"/>
                <a:cs typeface="Times New Roman" panose="02020603050405020304" pitchFamily="18" charset="0"/>
              </a:rPr>
              <a:t>: продвижение в профессиональном сообществе лучших педагогических практик, презентация современных образовательных технологий, проектов и программ учителей, получивших на экспертном уровне высокую оценку своей профессиональной деятельности</a:t>
            </a:r>
          </a:p>
          <a:p>
            <a:pPr algn="just"/>
            <a:endParaRPr lang="ru-RU" sz="10000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10000" b="1" dirty="0">
                <a:latin typeface="+mn-lt"/>
              </a:rPr>
              <a:t>Результат:</a:t>
            </a:r>
            <a:r>
              <a:rPr lang="ru-RU" sz="10000" dirty="0">
                <a:latin typeface="+mn-lt"/>
              </a:rPr>
              <a:t> включение учителей-победителей конкурса в различные формы системы непрерывного развития профессионального мастерства педагогических работников Свердловской области федерального проекта «Учитель будущего» </a:t>
            </a:r>
          </a:p>
          <a:p>
            <a:endParaRPr lang="ru-RU" sz="10000" b="1" dirty="0" smtClean="0">
              <a:latin typeface="+mn-lt"/>
            </a:endParaRPr>
          </a:p>
          <a:p>
            <a:r>
              <a:rPr lang="ru-RU" sz="10000" b="1" dirty="0" smtClean="0">
                <a:latin typeface="+mn-lt"/>
              </a:rPr>
              <a:t>Итоги конкурса</a:t>
            </a:r>
            <a:r>
              <a:rPr lang="ru-RU" sz="10000" dirty="0" smtClean="0">
                <a:latin typeface="+mn-lt"/>
              </a:rPr>
              <a:t>: </a:t>
            </a:r>
          </a:p>
          <a:p>
            <a:pPr marL="1371600" indent="-1371600">
              <a:buAutoNum type="arabicParenR"/>
            </a:pPr>
            <a:r>
              <a:rPr lang="ru-RU" sz="10000" dirty="0" smtClean="0">
                <a:latin typeface="+mj-lt"/>
              </a:rPr>
              <a:t>Анкеты-презентации победителей конкурса на сайте </a:t>
            </a:r>
            <a:r>
              <a:rPr lang="en-US" sz="10000" b="1" dirty="0">
                <a:latin typeface="+mj-lt"/>
                <a:hlinkClick r:id="rId2"/>
              </a:rPr>
              <a:t>https://lu.mcos-so.ru</a:t>
            </a:r>
            <a:r>
              <a:rPr lang="en-US" sz="10000" b="1" dirty="0" smtClean="0">
                <a:latin typeface="+mj-lt"/>
                <a:hlinkClick r:id="rId2"/>
              </a:rPr>
              <a:t>/</a:t>
            </a:r>
            <a:endParaRPr lang="ru-RU" sz="10000" dirty="0" smtClean="0">
              <a:latin typeface="+mj-lt"/>
            </a:endParaRPr>
          </a:p>
          <a:p>
            <a:r>
              <a:rPr lang="ru-RU" sz="10000" dirty="0" smtClean="0">
                <a:latin typeface="+mj-lt"/>
              </a:rPr>
              <a:t>2) Форум лучших учителей Свердловской области</a:t>
            </a:r>
            <a:endParaRPr lang="ru-RU" sz="10000" dirty="0">
              <a:latin typeface="+mj-lt"/>
            </a:endParaRPr>
          </a:p>
          <a:p>
            <a:pPr algn="just"/>
            <a:r>
              <a:rPr lang="ru-RU" u="sng" dirty="0">
                <a:latin typeface="+mn-lt"/>
                <a:hlinkClick r:id="rId3"/>
              </a:rPr>
              <a:t>https://rutube.ru/video/3f82a2abf4462287c24455d64aee31e4</a:t>
            </a:r>
            <a:r>
              <a:rPr lang="ru-RU" u="sng" dirty="0" smtClean="0">
                <a:latin typeface="+mn-lt"/>
                <a:hlinkClick r:id="rId3"/>
              </a:rPr>
              <a:t>/</a:t>
            </a:r>
            <a:endParaRPr lang="ru-RU" u="sng" dirty="0" smtClean="0">
              <a:latin typeface="+mn-lt"/>
            </a:endParaRPr>
          </a:p>
          <a:p>
            <a:pPr algn="just"/>
            <a:r>
              <a:rPr lang="ru-RU" dirty="0" smtClean="0">
                <a:latin typeface="+mn-lt"/>
              </a:rPr>
              <a:t>3) </a:t>
            </a:r>
            <a:r>
              <a:rPr lang="ru-RU" sz="10000" dirty="0" err="1">
                <a:latin typeface="+mn-lt"/>
              </a:rPr>
              <a:t>М</a:t>
            </a:r>
            <a:r>
              <a:rPr lang="ru-RU" sz="10000" dirty="0" err="1" smtClean="0">
                <a:latin typeface="+mn-lt"/>
              </a:rPr>
              <a:t>едиасборник</a:t>
            </a:r>
            <a:r>
              <a:rPr lang="ru-RU" sz="10000" dirty="0" smtClean="0">
                <a:latin typeface="+mn-lt"/>
              </a:rPr>
              <a:t> выступлений </a:t>
            </a:r>
            <a:r>
              <a:rPr lang="ru-RU" sz="10000" dirty="0">
                <a:latin typeface="+mn-lt"/>
              </a:rPr>
              <a:t>победителей конкурса на </a:t>
            </a:r>
            <a:r>
              <a:rPr lang="ru-RU" sz="10000" dirty="0" smtClean="0">
                <a:latin typeface="+mn-lt"/>
              </a:rPr>
              <a:t>Форумах </a:t>
            </a:r>
            <a:r>
              <a:rPr lang="ru-RU" sz="10000" dirty="0">
                <a:latin typeface="+mn-lt"/>
              </a:rPr>
              <a:t>лучших учителей Свердловской области в </a:t>
            </a:r>
            <a:r>
              <a:rPr lang="ru-RU" sz="10000" dirty="0" smtClean="0">
                <a:latin typeface="+mn-lt"/>
              </a:rPr>
              <a:t>2020-2022 годах</a:t>
            </a:r>
          </a:p>
          <a:p>
            <a:pPr algn="just"/>
            <a:r>
              <a:rPr lang="en-US" dirty="0">
                <a:latin typeface="+mn-lt"/>
                <a:hlinkClick r:id="rId4"/>
              </a:rPr>
              <a:t>https</a:t>
            </a:r>
            <a:r>
              <a:rPr lang="ru-RU" dirty="0">
                <a:latin typeface="+mn-lt"/>
                <a:hlinkClick r:id="rId4"/>
              </a:rPr>
              <a:t>://</a:t>
            </a:r>
            <a:r>
              <a:rPr lang="en-US" dirty="0" err="1">
                <a:latin typeface="+mn-lt"/>
                <a:hlinkClick r:id="rId4"/>
              </a:rPr>
              <a:t>vk</a:t>
            </a:r>
            <a:r>
              <a:rPr lang="ru-RU" dirty="0">
                <a:latin typeface="+mn-lt"/>
                <a:hlinkClick r:id="rId4"/>
              </a:rPr>
              <a:t>.</a:t>
            </a:r>
            <a:r>
              <a:rPr lang="en-US" dirty="0">
                <a:latin typeface="+mn-lt"/>
                <a:hlinkClick r:id="rId4"/>
              </a:rPr>
              <a:t>com</a:t>
            </a:r>
            <a:r>
              <a:rPr lang="ru-RU" dirty="0">
                <a:latin typeface="+mn-lt"/>
                <a:hlinkClick r:id="rId4"/>
              </a:rPr>
              <a:t>/</a:t>
            </a:r>
            <a:r>
              <a:rPr lang="en-US" dirty="0" err="1">
                <a:latin typeface="+mn-lt"/>
                <a:hlinkClick r:id="rId4"/>
              </a:rPr>
              <a:t>uchitelbudushego</a:t>
            </a:r>
            <a:r>
              <a:rPr lang="ru-RU" dirty="0">
                <a:latin typeface="+mn-lt"/>
                <a:hlinkClick r:id="rId4"/>
              </a:rPr>
              <a:t>?</a:t>
            </a:r>
            <a:r>
              <a:rPr lang="en-US" dirty="0">
                <a:latin typeface="+mn-lt"/>
                <a:hlinkClick r:id="rId4"/>
              </a:rPr>
              <a:t>w</a:t>
            </a:r>
            <a:r>
              <a:rPr lang="ru-RU" dirty="0">
                <a:latin typeface="+mn-lt"/>
                <a:hlinkClick r:id="rId4"/>
              </a:rPr>
              <a:t>=</a:t>
            </a:r>
            <a:r>
              <a:rPr lang="en-US" dirty="0">
                <a:latin typeface="+mn-lt"/>
                <a:hlinkClick r:id="rId4"/>
              </a:rPr>
              <a:t>wall</a:t>
            </a:r>
            <a:r>
              <a:rPr lang="ru-RU" dirty="0" smtClean="0">
                <a:latin typeface="+mn-lt"/>
                <a:hlinkClick r:id="rId4"/>
              </a:rPr>
              <a:t>-195295147_2288</a:t>
            </a:r>
            <a:endParaRPr lang="ru-RU" dirty="0" smtClean="0">
              <a:latin typeface="+mn-lt"/>
            </a:endParaRPr>
          </a:p>
          <a:p>
            <a:pPr algn="just"/>
            <a:endParaRPr lang="ru-RU" sz="10000" dirty="0">
              <a:latin typeface="+mj-lt"/>
            </a:endParaRPr>
          </a:p>
        </p:txBody>
      </p:sp>
      <p:pic>
        <p:nvPicPr>
          <p:cNvPr id="5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33956" y="32283882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0643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628803" y="15913844"/>
            <a:ext cx="46661184" cy="5707731"/>
          </a:xfrm>
          <a:prstGeom prst="rect">
            <a:avLst/>
          </a:prstGeom>
        </p:spPr>
        <p:txBody>
          <a:bodyPr lIns="541483" tIns="270741" rIns="541483" bIns="270741">
            <a:norm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5200" b="1" spc="-150" dirty="0" smtClean="0">
                <a:solidFill>
                  <a:srgbClr val="015479"/>
                </a:solidFill>
                <a:latin typeface="+mn-lt"/>
                <a:cs typeface="Arial" pitchFamily="34" charset="0"/>
              </a:rPr>
              <a:t>СПАСИБО ЗА ВНИМАНИЕ!</a:t>
            </a:r>
            <a:endParaRPr lang="ru-RU" sz="25200" b="1" spc="-150" dirty="0">
              <a:solidFill>
                <a:srgbClr val="015479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310323" y="22610588"/>
            <a:ext cx="16777642" cy="0"/>
          </a:xfrm>
          <a:prstGeom prst="line">
            <a:avLst/>
          </a:prstGeom>
          <a:ln w="101600">
            <a:solidFill>
              <a:srgbClr val="015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10772196" y="21621576"/>
            <a:ext cx="28984323" cy="5904656"/>
          </a:xfrm>
          <a:prstGeom prst="rect">
            <a:avLst/>
          </a:prstGeom>
        </p:spPr>
        <p:txBody>
          <a:bodyPr lIns="541483" tIns="270741" rIns="541483" bIns="270741">
            <a:norm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endParaRPr lang="ru-RU" sz="11500" b="1" spc="-150" dirty="0" smtClean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3956" y="32283882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333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0000" b="1" dirty="0" smtClean="0">
                <a:solidFill>
                  <a:srgbClr val="C00000"/>
                </a:solidFill>
              </a:rPr>
              <a:t>Итоги проведения </a:t>
            </a:r>
            <a:r>
              <a:rPr lang="ru-RU" sz="10000" b="1" dirty="0">
                <a:solidFill>
                  <a:srgbClr val="C00000"/>
                </a:solidFill>
              </a:rPr>
              <a:t>конкурса в </a:t>
            </a:r>
            <a:r>
              <a:rPr lang="ru-RU" sz="10000" b="1" dirty="0" smtClean="0">
                <a:solidFill>
                  <a:srgbClr val="C00000"/>
                </a:solidFill>
              </a:rPr>
              <a:t>2023 </a:t>
            </a:r>
            <a:r>
              <a:rPr lang="ru-RU" sz="10000" b="1" dirty="0">
                <a:solidFill>
                  <a:srgbClr val="C00000"/>
                </a:solidFill>
              </a:rPr>
              <a:t>году</a:t>
            </a:r>
            <a:br>
              <a:rPr lang="ru-RU" sz="10000" b="1" dirty="0">
                <a:solidFill>
                  <a:srgbClr val="C00000"/>
                </a:solidFill>
              </a:rPr>
            </a:b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611" y="5112644"/>
            <a:ext cx="48965440" cy="24698744"/>
          </a:xfrm>
        </p:spPr>
        <p:txBody>
          <a:bodyPr/>
          <a:lstStyle/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10000" b="1" spc="-150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Сроки проведения: </a:t>
            </a:r>
            <a:r>
              <a:rPr lang="ru-RU" sz="9300" dirty="0">
                <a:latin typeface="+mj-lt"/>
                <a:ea typeface="+mj-ea"/>
                <a:cs typeface="+mj-cs"/>
              </a:rPr>
              <a:t>с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10 марта </a:t>
            </a:r>
            <a:r>
              <a:rPr lang="ru-RU" sz="9300" dirty="0">
                <a:latin typeface="+mj-lt"/>
                <a:ea typeface="+mj-ea"/>
                <a:cs typeface="+mj-cs"/>
              </a:rPr>
              <a:t>по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15 </a:t>
            </a:r>
            <a:r>
              <a:rPr lang="ru-RU" sz="9300" dirty="0">
                <a:latin typeface="+mj-lt"/>
                <a:ea typeface="+mj-ea"/>
                <a:cs typeface="+mj-cs"/>
              </a:rPr>
              <a:t>июля </a:t>
            </a: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9300" dirty="0">
              <a:latin typeface="+mj-lt"/>
              <a:ea typeface="+mj-ea"/>
              <a:cs typeface="+mj-cs"/>
            </a:endParaRP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10000" b="1" spc="-150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Количество </a:t>
            </a:r>
            <a:r>
              <a:rPr lang="ru-RU" sz="10000" b="1" spc="-15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участников: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59</a:t>
            </a:r>
            <a:endParaRPr lang="ru-RU" sz="9300" dirty="0">
              <a:latin typeface="+mj-lt"/>
              <a:ea typeface="+mj-ea"/>
              <a:cs typeface="+mj-cs"/>
            </a:endParaRP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9300" dirty="0">
              <a:latin typeface="+mj-lt"/>
              <a:ea typeface="+mj-ea"/>
              <a:cs typeface="+mj-cs"/>
            </a:endParaRP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10000" b="1" spc="-150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География участников:</a:t>
            </a:r>
            <a:r>
              <a:rPr lang="ru-RU" sz="9300" dirty="0">
                <a:latin typeface="+mj-lt"/>
                <a:ea typeface="+mj-ea"/>
                <a:cs typeface="+mj-cs"/>
              </a:rPr>
              <a:t>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21 </a:t>
            </a:r>
            <a:r>
              <a:rPr lang="ru-RU" sz="9300" dirty="0">
                <a:latin typeface="+mj-lt"/>
                <a:ea typeface="+mj-ea"/>
                <a:cs typeface="+mj-cs"/>
              </a:rPr>
              <a:t>МО Свердловской области</a:t>
            </a: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9300" dirty="0">
              <a:latin typeface="+mj-lt"/>
              <a:ea typeface="+mj-ea"/>
              <a:cs typeface="+mj-cs"/>
            </a:endParaRP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10000" b="1" spc="-150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Наибольшая представительность:</a:t>
            </a:r>
            <a:r>
              <a:rPr lang="ru-RU" sz="9300" dirty="0">
                <a:latin typeface="+mj-lt"/>
                <a:ea typeface="+mj-ea"/>
                <a:cs typeface="+mj-cs"/>
              </a:rPr>
              <a:t> Екатеринбург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(13), Красноуфимск (7), Нижний </a:t>
            </a:r>
            <a:r>
              <a:rPr lang="ru-RU" sz="9300" dirty="0">
                <a:latin typeface="+mj-lt"/>
                <a:ea typeface="+mj-ea"/>
                <a:cs typeface="+mj-cs"/>
              </a:rPr>
              <a:t>Тагил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(5), </a:t>
            </a:r>
            <a:r>
              <a:rPr lang="ru-RU" sz="9300" dirty="0" err="1" smtClean="0">
                <a:latin typeface="+mj-lt"/>
                <a:ea typeface="+mj-ea"/>
                <a:cs typeface="+mj-cs"/>
              </a:rPr>
              <a:t>Новоуральский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 ГО (6), Каменск-Уральский (4)</a:t>
            </a: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9300" dirty="0">
              <a:latin typeface="+mj-lt"/>
              <a:ea typeface="+mj-ea"/>
              <a:cs typeface="+mj-cs"/>
            </a:endParaRP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10000" b="1" spc="-150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Наибольшая выборка по квалификациям:</a:t>
            </a:r>
            <a:r>
              <a:rPr lang="ru-RU" sz="9300" dirty="0">
                <a:latin typeface="+mj-lt"/>
                <a:ea typeface="+mj-ea"/>
                <a:cs typeface="+mj-cs"/>
              </a:rPr>
              <a:t> учителя начальных классов –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13 </a:t>
            </a:r>
            <a:r>
              <a:rPr lang="ru-RU" sz="9300" dirty="0">
                <a:latin typeface="+mj-lt"/>
                <a:ea typeface="+mj-ea"/>
                <a:cs typeface="+mj-cs"/>
              </a:rPr>
              <a:t>заявок, учителя русского языка и литературы –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8, истории и обществознания – 6, биологии и географии – 6, иностранного языка  - 5.</a:t>
            </a: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9300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9300" dirty="0" smtClean="0">
                <a:latin typeface="+mj-lt"/>
                <a:ea typeface="+mj-ea"/>
                <a:cs typeface="+mj-cs"/>
              </a:rPr>
              <a:t>В </a:t>
            </a:r>
            <a:r>
              <a:rPr lang="ru-RU" sz="9300" dirty="0">
                <a:latin typeface="+mj-lt"/>
                <a:ea typeface="+mj-ea"/>
                <a:cs typeface="+mj-cs"/>
              </a:rPr>
              <a:t>конкурсе приняли участие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5 мужчин, </a:t>
            </a:r>
            <a:r>
              <a:rPr lang="ru-RU" sz="9300" dirty="0">
                <a:latin typeface="+mj-lt"/>
                <a:ea typeface="+mj-ea"/>
                <a:cs typeface="+mj-cs"/>
              </a:rPr>
              <a:t>из них 3 – победителя.</a:t>
            </a:r>
          </a:p>
          <a:p>
            <a:pPr marL="0" indent="0">
              <a:buNone/>
            </a:pPr>
            <a:r>
              <a:rPr lang="ru-RU" sz="9300" dirty="0">
                <a:latin typeface="+mj-lt"/>
                <a:ea typeface="+mj-ea"/>
                <a:cs typeface="+mj-cs"/>
              </a:rPr>
              <a:t>Сельские учителя –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2, </a:t>
            </a:r>
            <a:r>
              <a:rPr lang="ru-RU" sz="9300" dirty="0">
                <a:latin typeface="+mj-lt"/>
                <a:ea typeface="+mj-ea"/>
                <a:cs typeface="+mj-cs"/>
              </a:rPr>
              <a:t>из них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победителей - 2 (</a:t>
            </a:r>
            <a:r>
              <a:rPr lang="ru-RU" sz="9300" dirty="0" err="1">
                <a:latin typeface="+mj-lt"/>
                <a:ea typeface="+mj-ea"/>
                <a:cs typeface="+mj-cs"/>
              </a:rPr>
              <a:t>Горноуральский</a:t>
            </a:r>
            <a:r>
              <a:rPr lang="ru-RU" sz="9300" dirty="0">
                <a:latin typeface="+mj-lt"/>
                <a:ea typeface="+mj-ea"/>
                <a:cs typeface="+mj-cs"/>
              </a:rPr>
              <a:t> ГО, </a:t>
            </a:r>
            <a:r>
              <a:rPr lang="ru-RU" sz="9300" dirty="0" err="1">
                <a:latin typeface="+mj-lt"/>
                <a:ea typeface="+mj-ea"/>
                <a:cs typeface="+mj-cs"/>
              </a:rPr>
              <a:t>пос.Висим</a:t>
            </a:r>
            <a:r>
              <a:rPr lang="ru-RU" sz="9300" dirty="0">
                <a:latin typeface="+mj-lt"/>
                <a:ea typeface="+mj-ea"/>
                <a:cs typeface="+mj-cs"/>
              </a:rPr>
              <a:t>, </a:t>
            </a:r>
            <a:r>
              <a:rPr lang="ru-RU" sz="9300" dirty="0" err="1">
                <a:latin typeface="+mj-lt"/>
                <a:ea typeface="+mj-ea"/>
                <a:cs typeface="+mj-cs"/>
              </a:rPr>
              <a:t>Шалинский</a:t>
            </a:r>
            <a:r>
              <a:rPr lang="ru-RU" sz="9300" dirty="0">
                <a:latin typeface="+mj-lt"/>
                <a:ea typeface="+mj-ea"/>
                <a:cs typeface="+mj-cs"/>
              </a:rPr>
              <a:t> ГО, </a:t>
            </a:r>
            <a:r>
              <a:rPr lang="ru-RU" sz="9300" dirty="0" err="1">
                <a:latin typeface="+mj-lt"/>
                <a:ea typeface="+mj-ea"/>
                <a:cs typeface="+mj-cs"/>
              </a:rPr>
              <a:t>пгт.Шаля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).</a:t>
            </a:r>
            <a:endParaRPr lang="ru-RU" sz="93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9300" dirty="0">
                <a:latin typeface="+mj-lt"/>
                <a:ea typeface="+mj-ea"/>
                <a:cs typeface="+mj-cs"/>
              </a:rPr>
              <a:t>Почти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44% </a:t>
            </a:r>
            <a:r>
              <a:rPr lang="ru-RU" sz="9300" dirty="0">
                <a:latin typeface="+mj-lt"/>
                <a:ea typeface="+mj-ea"/>
                <a:cs typeface="+mj-cs"/>
              </a:rPr>
              <a:t>учителей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(26 </a:t>
            </a:r>
            <a:r>
              <a:rPr lang="ru-RU" sz="9300" dirty="0">
                <a:latin typeface="+mj-lt"/>
                <a:ea typeface="+mj-ea"/>
                <a:cs typeface="+mj-cs"/>
              </a:rPr>
              <a:t>человек), принявших участие в конкурсе, имеют стаж работы более 25 лет, от 20 до 25 лет –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18,7% </a:t>
            </a:r>
            <a:r>
              <a:rPr lang="ru-RU" sz="9300" dirty="0">
                <a:latin typeface="+mj-lt"/>
                <a:ea typeface="+mj-ea"/>
                <a:cs typeface="+mj-cs"/>
              </a:rPr>
              <a:t>(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11), </a:t>
            </a:r>
            <a:r>
              <a:rPr lang="ru-RU" sz="9300" dirty="0">
                <a:latin typeface="+mj-lt"/>
                <a:ea typeface="+mj-ea"/>
                <a:cs typeface="+mj-cs"/>
              </a:rPr>
              <a:t>от 10 до 20 лет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–</a:t>
            </a:r>
            <a:r>
              <a:rPr lang="ru-RU" sz="9300" dirty="0"/>
              <a:t>18,7% (</a:t>
            </a:r>
            <a:r>
              <a:rPr lang="ru-RU" sz="9300" dirty="0" smtClean="0"/>
              <a:t>11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), </a:t>
            </a:r>
            <a:r>
              <a:rPr lang="ru-RU" sz="9300" dirty="0">
                <a:latin typeface="+mj-lt"/>
                <a:ea typeface="+mj-ea"/>
                <a:cs typeface="+mj-cs"/>
              </a:rPr>
              <a:t>до 10 лет – </a:t>
            </a:r>
            <a:r>
              <a:rPr lang="ru-RU" sz="9300" dirty="0" smtClean="0">
                <a:latin typeface="+mj-lt"/>
                <a:ea typeface="+mj-ea"/>
                <a:cs typeface="+mj-cs"/>
              </a:rPr>
              <a:t>18,6% (11).</a:t>
            </a:r>
            <a:endParaRPr lang="ru-RU" sz="9300" dirty="0">
              <a:latin typeface="+mj-lt"/>
              <a:ea typeface="+mj-ea"/>
              <a:cs typeface="+mj-cs"/>
            </a:endParaRPr>
          </a:p>
          <a:p>
            <a:pPr marL="0" indent="0" algn="just" defTabSz="5414818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93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028208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413" y="1355725"/>
            <a:ext cx="45689837" cy="3324871"/>
          </a:xfrm>
        </p:spPr>
        <p:txBody>
          <a:bodyPr/>
          <a:lstStyle/>
          <a:p>
            <a:pPr defTabSz="5414818"/>
            <a:r>
              <a:rPr lang="ru-RU" sz="10000" b="1" dirty="0">
                <a:solidFill>
                  <a:srgbClr val="C00000"/>
                </a:solidFill>
              </a:rPr>
              <a:t>Характеристика победителей конкурса в </a:t>
            </a:r>
            <a:r>
              <a:rPr lang="ru-RU" sz="10000" b="1" dirty="0" smtClean="0">
                <a:solidFill>
                  <a:srgbClr val="C00000"/>
                </a:solidFill>
              </a:rPr>
              <a:t>2023 </a:t>
            </a:r>
            <a:r>
              <a:rPr lang="ru-RU" sz="10000" b="1" dirty="0">
                <a:solidFill>
                  <a:srgbClr val="C00000"/>
                </a:solidFill>
              </a:rPr>
              <a:t>году</a:t>
            </a:r>
            <a:br>
              <a:rPr lang="ru-RU" sz="10000" b="1" dirty="0">
                <a:solidFill>
                  <a:srgbClr val="C00000"/>
                </a:solidFill>
              </a:rPr>
            </a:b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8413" y="2952404"/>
            <a:ext cx="45689837" cy="27279947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0000" b="1" spc="-150" dirty="0">
                <a:solidFill>
                  <a:srgbClr val="0070C0"/>
                </a:solidFill>
                <a:cs typeface="Arial" pitchFamily="34" charset="0"/>
              </a:rPr>
              <a:t>Квота победителей</a:t>
            </a:r>
            <a:r>
              <a:rPr lang="ru-RU" sz="10000" b="1" spc="-150" dirty="0">
                <a:solidFill>
                  <a:srgbClr val="015479"/>
                </a:solidFill>
                <a:cs typeface="Arial" pitchFamily="34" charset="0"/>
              </a:rPr>
              <a:t>: </a:t>
            </a:r>
            <a:r>
              <a:rPr lang="ru-RU" sz="10000" b="1" spc="-150" dirty="0" smtClean="0">
                <a:cs typeface="Arial" pitchFamily="34" charset="0"/>
              </a:rPr>
              <a:t>36</a:t>
            </a:r>
            <a:endParaRPr lang="ru-RU" sz="10000" spc="-150" dirty="0"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10000" b="1" spc="-150" dirty="0" smtClean="0">
                <a:solidFill>
                  <a:srgbClr val="0070C0"/>
                </a:solidFill>
                <a:cs typeface="Arial" pitchFamily="34" charset="0"/>
              </a:rPr>
              <a:t>Представительность</a:t>
            </a:r>
            <a:r>
              <a:rPr lang="ru-RU" sz="10000" b="1" spc="-150" dirty="0">
                <a:solidFill>
                  <a:srgbClr val="0070C0"/>
                </a:solidFill>
                <a:cs typeface="Arial" pitchFamily="34" charset="0"/>
              </a:rPr>
              <a:t>: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0000" spc="-150" dirty="0">
                <a:cs typeface="Arial" panose="020B0604020202020204" pitchFamily="34" charset="0"/>
              </a:rPr>
              <a:t>10 учителей города </a:t>
            </a:r>
            <a:r>
              <a:rPr lang="ru-RU" sz="10000" spc="-150" dirty="0" smtClean="0">
                <a:cs typeface="Arial" panose="020B0604020202020204" pitchFamily="34" charset="0"/>
              </a:rPr>
              <a:t>Екатеринбурга </a:t>
            </a:r>
            <a:endParaRPr lang="ru-RU" sz="10000" spc="-150" dirty="0">
              <a:cs typeface="Arial" panose="020B0604020202020204" pitchFamily="34" charset="0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0000" spc="-150" dirty="0" smtClean="0">
                <a:cs typeface="Arial" panose="020B0604020202020204" pitchFamily="34" charset="0"/>
              </a:rPr>
              <a:t>6 </a:t>
            </a:r>
            <a:r>
              <a:rPr lang="ru-RU" sz="10000" spc="-150" dirty="0">
                <a:cs typeface="Arial" panose="020B0604020202020204" pitchFamily="34" charset="0"/>
              </a:rPr>
              <a:t>учителей </a:t>
            </a:r>
            <a:r>
              <a:rPr lang="ru-RU" sz="10000" spc="-150" dirty="0" err="1">
                <a:cs typeface="Arial" panose="020B0604020202020204" pitchFamily="34" charset="0"/>
              </a:rPr>
              <a:t>Новоуральского</a:t>
            </a:r>
            <a:r>
              <a:rPr lang="ru-RU" sz="10000" spc="-150" dirty="0">
                <a:cs typeface="Arial" panose="020B0604020202020204" pitchFamily="34" charset="0"/>
              </a:rPr>
              <a:t> </a:t>
            </a:r>
            <a:r>
              <a:rPr lang="ru-RU" sz="10000" spc="-150" dirty="0" smtClean="0">
                <a:cs typeface="Arial" panose="020B0604020202020204" pitchFamily="34" charset="0"/>
              </a:rPr>
              <a:t>ГО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0000" spc="-150" dirty="0" smtClean="0">
                <a:cs typeface="Arial" panose="020B0604020202020204" pitchFamily="34" charset="0"/>
              </a:rPr>
              <a:t>3 </a:t>
            </a:r>
            <a:r>
              <a:rPr lang="ru-RU" sz="10000" spc="-150" dirty="0">
                <a:cs typeface="Arial" panose="020B0604020202020204" pitchFamily="34" charset="0"/>
              </a:rPr>
              <a:t>учителя города Нижнего </a:t>
            </a:r>
            <a:r>
              <a:rPr lang="ru-RU" sz="10000" spc="-150" dirty="0" smtClean="0">
                <a:cs typeface="Arial" panose="020B0604020202020204" pitchFamily="34" charset="0"/>
              </a:rPr>
              <a:t>Тагила 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0000" spc="-150" dirty="0">
                <a:cs typeface="Arial" panose="020B0604020202020204" pitchFamily="34" charset="0"/>
              </a:rPr>
              <a:t> </a:t>
            </a:r>
            <a:r>
              <a:rPr lang="ru-RU" sz="10000" spc="-150" dirty="0" smtClean="0">
                <a:cs typeface="Arial" panose="020B0604020202020204" pitchFamily="34" charset="0"/>
              </a:rPr>
              <a:t>по 2 </a:t>
            </a:r>
            <a:r>
              <a:rPr lang="ru-RU" sz="10000" spc="-150" dirty="0">
                <a:cs typeface="Arial" panose="020B0604020202020204" pitchFamily="34" charset="0"/>
              </a:rPr>
              <a:t>учителя Качканарского ГО, </a:t>
            </a:r>
            <a:r>
              <a:rPr lang="ru-RU" sz="10000" spc="-150" dirty="0" smtClean="0">
                <a:cs typeface="Arial" panose="020B0604020202020204" pitchFamily="34" charset="0"/>
              </a:rPr>
              <a:t>ГО </a:t>
            </a:r>
            <a:r>
              <a:rPr lang="ru-RU" sz="10000" spc="-150" dirty="0">
                <a:cs typeface="Arial" panose="020B0604020202020204" pitchFamily="34" charset="0"/>
              </a:rPr>
              <a:t>Красноуфимск, </a:t>
            </a:r>
            <a:r>
              <a:rPr lang="ru-RU" sz="10000" spc="-150" dirty="0" smtClean="0">
                <a:cs typeface="Arial" panose="020B0604020202020204" pitchFamily="34" charset="0"/>
              </a:rPr>
              <a:t>ГО </a:t>
            </a:r>
            <a:r>
              <a:rPr lang="ru-RU" sz="10000" spc="-150" dirty="0">
                <a:cs typeface="Arial" panose="020B0604020202020204" pitchFamily="34" charset="0"/>
              </a:rPr>
              <a:t>Города </a:t>
            </a:r>
            <a:r>
              <a:rPr lang="ru-RU" sz="10000" spc="-150" dirty="0" smtClean="0">
                <a:cs typeface="Arial" panose="020B0604020202020204" pitchFamily="34" charset="0"/>
              </a:rPr>
              <a:t>Лесного 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0000" spc="-150" dirty="0" smtClean="0">
                <a:cs typeface="Arial" panose="020B0604020202020204" pitchFamily="34" charset="0"/>
              </a:rPr>
              <a:t>по </a:t>
            </a:r>
            <a:r>
              <a:rPr lang="ru-RU" sz="10000" spc="-150" dirty="0">
                <a:cs typeface="Arial" panose="020B0604020202020204" pitchFamily="34" charset="0"/>
              </a:rPr>
              <a:t>1 учителю-победителю из </a:t>
            </a:r>
            <a:r>
              <a:rPr lang="ru-RU" sz="10000" spc="-150" dirty="0" err="1">
                <a:cs typeface="Arial" panose="020B0604020202020204" pitchFamily="34" charset="0"/>
              </a:rPr>
              <a:t>Асбестовского</a:t>
            </a:r>
            <a:r>
              <a:rPr lang="ru-RU" sz="10000" spc="-150" dirty="0">
                <a:cs typeface="Arial" panose="020B0604020202020204" pitchFamily="34" charset="0"/>
              </a:rPr>
              <a:t> ГО, </a:t>
            </a:r>
            <a:r>
              <a:rPr lang="ru-RU" sz="10000" spc="-150" dirty="0" err="1">
                <a:cs typeface="Arial" panose="020B0604020202020204" pitchFamily="34" charset="0"/>
              </a:rPr>
              <a:t>Алапаевского</a:t>
            </a:r>
            <a:r>
              <a:rPr lang="ru-RU" sz="10000" spc="-150" dirty="0">
                <a:cs typeface="Arial" panose="020B0604020202020204" pitchFamily="34" charset="0"/>
              </a:rPr>
              <a:t> ГО </a:t>
            </a:r>
            <a:r>
              <a:rPr lang="ru-RU" sz="10000" spc="-150" dirty="0" err="1">
                <a:cs typeface="Arial" panose="020B0604020202020204" pitchFamily="34" charset="0"/>
              </a:rPr>
              <a:t>Рефтинского</a:t>
            </a:r>
            <a:r>
              <a:rPr lang="ru-RU" sz="10000" spc="-150" dirty="0">
                <a:cs typeface="Arial" panose="020B0604020202020204" pitchFamily="34" charset="0"/>
              </a:rPr>
              <a:t>, поселка Висим </a:t>
            </a:r>
            <a:r>
              <a:rPr lang="ru-RU" sz="10000" spc="-150" dirty="0" err="1">
                <a:cs typeface="Arial" panose="020B0604020202020204" pitchFamily="34" charset="0"/>
              </a:rPr>
              <a:t>Горноуральского</a:t>
            </a:r>
            <a:r>
              <a:rPr lang="ru-RU" sz="10000" spc="-150" dirty="0">
                <a:cs typeface="Arial" panose="020B0604020202020204" pitchFamily="34" charset="0"/>
              </a:rPr>
              <a:t> ГО, ГО Богдановича, ГО Города Ирбита, ГО Каменск-Уральского, </a:t>
            </a:r>
            <a:r>
              <a:rPr lang="ru-RU" sz="10000" spc="-150" dirty="0" err="1">
                <a:cs typeface="Arial" panose="020B0604020202020204" pitchFamily="34" charset="0"/>
              </a:rPr>
              <a:t>Краснотурьинского</a:t>
            </a:r>
            <a:r>
              <a:rPr lang="ru-RU" sz="10000" spc="-150" dirty="0">
                <a:cs typeface="Arial" panose="020B0604020202020204" pitchFamily="34" charset="0"/>
              </a:rPr>
              <a:t> ГО,  Полевского ГО, </a:t>
            </a:r>
            <a:r>
              <a:rPr lang="ru-RU" sz="10000" spc="-150" dirty="0" err="1">
                <a:cs typeface="Arial" panose="020B0604020202020204" pitchFamily="34" charset="0"/>
              </a:rPr>
              <a:t>Слободо</a:t>
            </a:r>
            <a:r>
              <a:rPr lang="ru-RU" sz="10000" spc="-150" dirty="0">
                <a:cs typeface="Arial" panose="020B0604020202020204" pitchFamily="34" charset="0"/>
              </a:rPr>
              <a:t>-Туринского МО, </a:t>
            </a:r>
            <a:r>
              <a:rPr lang="ru-RU" sz="10000" spc="-150" dirty="0" err="1">
                <a:cs typeface="Arial" panose="020B0604020202020204" pitchFamily="34" charset="0"/>
              </a:rPr>
              <a:t>пгт</a:t>
            </a:r>
            <a:r>
              <a:rPr lang="ru-RU" sz="10000" spc="-150" dirty="0">
                <a:cs typeface="Arial" panose="020B0604020202020204" pitchFamily="34" charset="0"/>
              </a:rPr>
              <a:t> Шаля Шалинского </a:t>
            </a:r>
            <a:r>
              <a:rPr lang="ru-RU" sz="10000" spc="-150" dirty="0" smtClean="0">
                <a:cs typeface="Arial" panose="020B0604020202020204" pitchFamily="34" charset="0"/>
              </a:rPr>
              <a:t>ГО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0000" b="1" spc="-150" dirty="0">
                <a:solidFill>
                  <a:srgbClr val="0070C0"/>
                </a:solidFill>
                <a:cs typeface="Arial" pitchFamily="34" charset="0"/>
              </a:rPr>
              <a:t>Квалификации</a:t>
            </a:r>
            <a:r>
              <a:rPr lang="ru-RU" sz="10000" b="1" spc="-150" dirty="0" smtClean="0">
                <a:solidFill>
                  <a:srgbClr val="0070C0"/>
                </a:solidFill>
                <a:cs typeface="Arial" panose="020B0604020202020204" pitchFamily="34" charset="0"/>
              </a:rPr>
              <a:t>: </a:t>
            </a:r>
            <a:r>
              <a:rPr lang="ru-RU" sz="10000" spc="-150" dirty="0">
                <a:cs typeface="Arial" panose="020B0604020202020204" pitchFamily="34" charset="0"/>
              </a:rPr>
              <a:t>8 учителей начальных классов, 7 учителей истории и обществознания, географии, 5 учителей химии и биологии, 4 учителя иностранного языка, 3 учителя математики, информатики, 3 учителя технологии, 2 учителя русского языка и литературы, 2 учителя физической культуры, 1 учитель ИЗО, 1 учитель музыки</a:t>
            </a:r>
            <a:r>
              <a:rPr lang="ru-RU" sz="10000" spc="-150" dirty="0" smtClean="0">
                <a:cs typeface="Arial" panose="020B0604020202020204" pitchFamily="34" charset="0"/>
              </a:rPr>
              <a:t>.</a:t>
            </a:r>
            <a:endParaRPr lang="ru-RU" sz="10000" spc="-150" dirty="0">
              <a:cs typeface="Arial" panose="020B0604020202020204" pitchFamily="34" charset="0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endParaRPr lang="ru-RU" sz="10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788795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628803" y="3528468"/>
            <a:ext cx="45869096" cy="27723080"/>
          </a:xfrm>
          <a:prstGeom prst="rect">
            <a:avLst/>
          </a:prstGeom>
        </p:spPr>
        <p:txBody>
          <a:bodyPr lIns="541483" tIns="270741" rIns="541483" bIns="270741">
            <a:normAutofit fontScale="85000" lnSpcReduction="10000"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876425" algn="just" fontAlgn="auto">
              <a:spcAft>
                <a:spcPts val="0"/>
              </a:spcAft>
              <a:defRPr/>
            </a:pPr>
            <a:r>
              <a:rPr lang="ru-RU" sz="11100" b="1" dirty="0" smtClean="0"/>
              <a:t>В </a:t>
            </a:r>
            <a:r>
              <a:rPr lang="ru-RU" sz="11100" b="1" dirty="0"/>
              <a:t>конкурсе могут принять участие </a:t>
            </a:r>
            <a:r>
              <a:rPr lang="ru-RU" sz="11100" b="1" u="sng" dirty="0" smtClean="0"/>
              <a:t>учителя</a:t>
            </a:r>
            <a:r>
              <a:rPr lang="ru-RU" sz="11100" b="1" dirty="0" smtClean="0"/>
              <a:t>:</a:t>
            </a:r>
          </a:p>
          <a:p>
            <a:pPr indent="1876425" algn="just" fontAlgn="auto">
              <a:spcAft>
                <a:spcPts val="0"/>
              </a:spcAft>
              <a:defRPr/>
            </a:pPr>
            <a:endParaRPr lang="ru-RU" sz="11100" b="1" dirty="0" smtClean="0"/>
          </a:p>
          <a:p>
            <a:pPr indent="1876425" algn="just" fontAlgn="auto">
              <a:spcAft>
                <a:spcPts val="0"/>
              </a:spcAft>
              <a:defRPr/>
            </a:pPr>
            <a:r>
              <a:rPr lang="ru-RU" sz="11100" dirty="0" smtClean="0"/>
              <a:t>с </a:t>
            </a:r>
            <a:r>
              <a:rPr lang="ru-RU" sz="11100" dirty="0"/>
              <a:t>установленным </a:t>
            </a:r>
            <a:r>
              <a:rPr lang="ru-RU" sz="11100" u="sng" dirty="0"/>
              <a:t>объемом учебной нагрузки не менее 18 часов </a:t>
            </a:r>
            <a:r>
              <a:rPr lang="ru-RU" sz="11100" dirty="0"/>
              <a:t>в неделю за ставку заработной </a:t>
            </a:r>
            <a:r>
              <a:rPr lang="ru-RU" sz="11100" dirty="0" smtClean="0"/>
              <a:t>платы, </a:t>
            </a:r>
          </a:p>
          <a:p>
            <a:pPr indent="1876425" algn="just" fontAlgn="auto">
              <a:spcAft>
                <a:spcPts val="0"/>
              </a:spcAft>
              <a:defRPr/>
            </a:pPr>
            <a:endParaRPr lang="ru-RU" sz="11100" dirty="0" smtClean="0"/>
          </a:p>
          <a:p>
            <a:pPr indent="1876425" algn="just" fontAlgn="auto">
              <a:spcAft>
                <a:spcPts val="0"/>
              </a:spcAft>
              <a:defRPr/>
            </a:pPr>
            <a:r>
              <a:rPr lang="ru-RU" sz="11100" dirty="0" smtClean="0"/>
              <a:t>со </a:t>
            </a:r>
            <a:r>
              <a:rPr lang="ru-RU" sz="11100" u="sng" dirty="0"/>
              <a:t>стажем педагогической деятельности не менее 3 лет</a:t>
            </a:r>
            <a:r>
              <a:rPr lang="ru-RU" sz="11100" dirty="0"/>
              <a:t>, </a:t>
            </a:r>
            <a:endParaRPr lang="ru-RU" sz="11100" dirty="0" smtClean="0"/>
          </a:p>
          <a:p>
            <a:pPr indent="1876425" algn="just" fontAlgn="auto">
              <a:spcAft>
                <a:spcPts val="0"/>
              </a:spcAft>
              <a:defRPr/>
            </a:pPr>
            <a:endParaRPr lang="ru-RU" sz="11100" dirty="0" smtClean="0"/>
          </a:p>
          <a:p>
            <a:pPr indent="1876425" algn="just" fontAlgn="auto">
              <a:spcAft>
                <a:spcPts val="0"/>
              </a:spcAft>
              <a:defRPr/>
            </a:pPr>
            <a:r>
              <a:rPr lang="ru-RU" sz="11100" dirty="0" smtClean="0"/>
              <a:t>основным </a:t>
            </a:r>
            <a:r>
              <a:rPr lang="ru-RU" sz="11100" dirty="0"/>
              <a:t>местом работы которых является образовательная организация, реализующая образовательные программы начального общего, основного общего и среднего общего </a:t>
            </a:r>
            <a:r>
              <a:rPr lang="ru-RU" sz="11100" dirty="0" smtClean="0"/>
              <a:t>образования, расположенная на территории Свердловской области.</a:t>
            </a:r>
          </a:p>
          <a:p>
            <a:pPr indent="1876425" algn="just" fontAlgn="auto">
              <a:spcAft>
                <a:spcPts val="0"/>
              </a:spcAft>
              <a:defRPr/>
            </a:pPr>
            <a:endParaRPr lang="ru-RU" sz="11100" dirty="0" smtClean="0"/>
          </a:p>
          <a:p>
            <a:pPr indent="1876425" algn="just" fontAlgn="auto">
              <a:spcAft>
                <a:spcPts val="0"/>
              </a:spcAft>
              <a:defRPr/>
            </a:pPr>
            <a:r>
              <a:rPr lang="ru-RU" sz="11100" dirty="0"/>
              <a:t>Лица, осуществляющие в указанных образовательных организациях административные или организационные функции, права на участие в конкурсе </a:t>
            </a:r>
            <a:r>
              <a:rPr lang="ru-RU" sz="11100" u="sng" dirty="0"/>
              <a:t>не </a:t>
            </a:r>
            <a:r>
              <a:rPr lang="ru-RU" sz="11100" u="sng" dirty="0" smtClean="0"/>
              <a:t>имеют</a:t>
            </a:r>
            <a:r>
              <a:rPr lang="ru-RU" sz="11100" dirty="0" smtClean="0"/>
              <a:t>» </a:t>
            </a:r>
            <a:r>
              <a:rPr lang="ru-RU" sz="11100" i="1" dirty="0" smtClean="0"/>
              <a:t>(Постановление Правительства РФ от 14.02.2020 № 143 «О внесении изменений в Правила проведения конкурса на присуждение премий лучшим учителям за достижения в педагогической деятельности, включающие в том числе условия участия в нем»)</a:t>
            </a:r>
          </a:p>
          <a:p>
            <a:pPr indent="1893888" algn="just" fontAlgn="auto">
              <a:spcAft>
                <a:spcPts val="0"/>
              </a:spcAft>
              <a:defRPr/>
            </a:pPr>
            <a:endParaRPr lang="ru-RU" sz="11100" b="1" dirty="0" smtClean="0"/>
          </a:p>
          <a:p>
            <a:pPr indent="1893888" algn="just" fontAlgn="auto">
              <a:spcAft>
                <a:spcPts val="0"/>
              </a:spcAft>
              <a:defRPr/>
            </a:pPr>
            <a:r>
              <a:rPr lang="ru-RU" sz="11100" b="1" dirty="0" smtClean="0"/>
              <a:t>Претендент на участие в конкурсе, не должен быть получателем премии (2019-2023 гг.) – проверка по базе данных Министерства просвещения РФ </a:t>
            </a:r>
            <a:r>
              <a:rPr lang="en-US" sz="11100" b="1" u="sng" dirty="0" smtClean="0">
                <a:solidFill>
                  <a:srgbClr val="0070C0"/>
                </a:solidFill>
              </a:rPr>
              <a:t>edu.ru/best-teachers</a:t>
            </a:r>
            <a:r>
              <a:rPr lang="ru-RU" sz="11100" b="1" dirty="0" smtClean="0"/>
              <a:t> </a:t>
            </a:r>
            <a:endParaRPr lang="ru-RU" sz="11100" b="1" dirty="0"/>
          </a:p>
          <a:p>
            <a:pPr indent="1876425" algn="just" fontAlgn="auto">
              <a:spcAft>
                <a:spcPts val="0"/>
              </a:spcAft>
              <a:defRPr/>
            </a:pPr>
            <a:endParaRPr lang="ru-RU" sz="10400" b="1" i="1" spc="-15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525347" y="1008188"/>
            <a:ext cx="37372152" cy="3564170"/>
          </a:xfrm>
          <a:prstGeom prst="rect">
            <a:avLst/>
          </a:prstGeom>
        </p:spPr>
        <p:txBody>
          <a:bodyPr lIns="541483" tIns="270741" rIns="541483" bIns="270741">
            <a:norm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0" b="1" dirty="0" smtClean="0">
                <a:solidFill>
                  <a:srgbClr val="C00000"/>
                </a:solidFill>
              </a:rPr>
              <a:t>Участники конкурса</a:t>
            </a:r>
            <a:endParaRPr lang="ru-RU" sz="10000" dirty="0">
              <a:solidFill>
                <a:srgbClr val="C00000"/>
              </a:solidFill>
            </a:endParaRPr>
          </a:p>
        </p:txBody>
      </p:sp>
      <p:pic>
        <p:nvPicPr>
          <p:cNvPr id="4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2857" y="32211797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9117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188643" y="5688708"/>
            <a:ext cx="48965440" cy="24698744"/>
          </a:xfrm>
          <a:prstGeom prst="rect">
            <a:avLst/>
          </a:prstGeom>
        </p:spPr>
        <p:txBody>
          <a:bodyPr lIns="541483" tIns="270741" rIns="541483" bIns="270741">
            <a:normAutofit fontScale="25000" lnSpcReduction="20000"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 algn="just" fontAlgn="auto"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37200" dirty="0"/>
              <a:t>Сроки проведения</a:t>
            </a:r>
            <a:r>
              <a:rPr lang="ru-RU" sz="400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:</a:t>
            </a:r>
            <a:r>
              <a:rPr lang="ru-RU" sz="40000" b="1" spc="-150" dirty="0" smtClean="0">
                <a:solidFill>
                  <a:srgbClr val="015479"/>
                </a:solidFill>
                <a:latin typeface="+mn-lt"/>
                <a:cs typeface="Arial" pitchFamily="34" charset="0"/>
              </a:rPr>
              <a:t> </a:t>
            </a:r>
            <a:r>
              <a:rPr lang="ru-RU" sz="40000" b="1" spc="-150" dirty="0" smtClean="0"/>
              <a:t>с  04 марта </a:t>
            </a:r>
            <a:r>
              <a:rPr lang="ru-RU" sz="40000" b="1" spc="-150" dirty="0"/>
              <a:t>по </a:t>
            </a:r>
            <a:r>
              <a:rPr lang="ru-RU" sz="40000" b="1" spc="-150" dirty="0" smtClean="0"/>
              <a:t>05 июля</a:t>
            </a:r>
          </a:p>
          <a:p>
            <a:pPr marL="1143000" indent="-1143000" algn="just" fontAlgn="auto"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40000" b="1" spc="-150" dirty="0">
              <a:latin typeface="+mn-lt"/>
              <a:cs typeface="Arial" panose="020B0604020202020204" pitchFamily="34" charset="0"/>
            </a:endParaRPr>
          </a:p>
          <a:p>
            <a:pPr marL="1143000" indent="-1143000" algn="just" fontAlgn="auto"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Прием документов:</a:t>
            </a:r>
            <a:r>
              <a:rPr lang="ru-RU" sz="40000" b="1" spc="-150" dirty="0" smtClean="0">
                <a:solidFill>
                  <a:srgbClr val="015479"/>
                </a:solidFill>
                <a:latin typeface="+mn-lt"/>
                <a:cs typeface="Arial" pitchFamily="34" charset="0"/>
              </a:rPr>
              <a:t> </a:t>
            </a:r>
            <a:r>
              <a:rPr lang="ru-RU" sz="40000" b="1" spc="-150" dirty="0" smtClean="0">
                <a:latin typeface="+mn-lt"/>
                <a:cs typeface="Arial" pitchFamily="34" charset="0"/>
              </a:rPr>
              <a:t>с 25 марта по 15 апреля (включительно)</a:t>
            </a:r>
            <a:endParaRPr lang="ru-RU" sz="40000" b="1" i="1" spc="-150" dirty="0" smtClean="0">
              <a:latin typeface="+mn-lt"/>
              <a:cs typeface="Arial" pitchFamily="34" charset="0"/>
            </a:endParaRP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40000" b="1" spc="-150" dirty="0" smtClean="0">
              <a:solidFill>
                <a:srgbClr val="0070C0"/>
              </a:solidFill>
              <a:latin typeface="+mn-lt"/>
              <a:cs typeface="Arial" pitchFamily="34" charset="0"/>
            </a:endParaRP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Техническая экспертиза:</a:t>
            </a:r>
            <a:r>
              <a:rPr lang="ru-RU" sz="40000" b="1" spc="-150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</a:t>
            </a:r>
            <a:r>
              <a:rPr lang="ru-RU" sz="40000" b="1" spc="-150" dirty="0" smtClean="0">
                <a:latin typeface="+mn-lt"/>
                <a:cs typeface="Arial" pitchFamily="34" charset="0"/>
              </a:rPr>
              <a:t>с 16 апреля по 19 апреля (включительно)</a:t>
            </a:r>
            <a:endParaRPr lang="ru-RU" sz="40000" spc="-150" dirty="0" smtClean="0">
              <a:latin typeface="+mn-lt"/>
              <a:cs typeface="Arial" pitchFamily="34" charset="0"/>
            </a:endParaRP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40000" b="1" spc="-150" dirty="0" smtClean="0">
              <a:solidFill>
                <a:srgbClr val="0070C0"/>
              </a:solidFill>
              <a:latin typeface="+mn-lt"/>
              <a:cs typeface="Arial" pitchFamily="34" charset="0"/>
            </a:endParaRP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Размещение списка участников:</a:t>
            </a:r>
            <a:r>
              <a:rPr lang="ru-RU" sz="40000" b="1" spc="-150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</a:t>
            </a:r>
            <a:r>
              <a:rPr lang="ru-RU" sz="40000" b="1" spc="-150" dirty="0">
                <a:latin typeface="+mn-lt"/>
                <a:cs typeface="Arial" pitchFamily="34" charset="0"/>
              </a:rPr>
              <a:t>до</a:t>
            </a:r>
            <a:r>
              <a:rPr lang="ru-RU" sz="40000" b="1" spc="-150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</a:t>
            </a:r>
            <a:r>
              <a:rPr lang="ru-RU" sz="40000" b="1" spc="-150" dirty="0" smtClean="0">
                <a:latin typeface="+mn-lt"/>
                <a:cs typeface="Arial" pitchFamily="34" charset="0"/>
              </a:rPr>
              <a:t>27 апреля</a:t>
            </a: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40000" b="1" spc="-150" dirty="0" smtClean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Экспертиза конкурсных документов:</a:t>
            </a:r>
            <a:r>
              <a:rPr lang="ru-RU" sz="40000" b="1" spc="-150" dirty="0" smtClean="0">
                <a:latin typeface="+mn-lt"/>
                <a:cs typeface="Arial" panose="020B0604020202020204" pitchFamily="34" charset="0"/>
              </a:rPr>
              <a:t> с 27 апреля по 27 мая</a:t>
            </a: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40000" b="1" spc="-150" dirty="0">
              <a:latin typeface="+mn-lt"/>
              <a:cs typeface="Arial" panose="020B0604020202020204" pitchFamily="34" charset="0"/>
            </a:endParaRP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Приказ об утверждении победителей конкурса:</a:t>
            </a:r>
            <a:r>
              <a:rPr lang="ru-RU" sz="40000" b="1" spc="-150" dirty="0" smtClean="0">
                <a:latin typeface="+mn-lt"/>
                <a:cs typeface="Arial" panose="020B0604020202020204" pitchFamily="34" charset="0"/>
              </a:rPr>
              <a:t> до 09 июня</a:t>
            </a: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40000" b="1" spc="-150" dirty="0">
              <a:latin typeface="+mn-lt"/>
              <a:cs typeface="Arial" panose="020B0604020202020204" pitchFamily="34" charset="0"/>
            </a:endParaRP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Формирование пакета документов в </a:t>
            </a:r>
            <a:r>
              <a:rPr lang="ru-RU" sz="40000" b="1" spc="-150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Минпросвещение</a:t>
            </a: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РФ:</a:t>
            </a:r>
            <a:r>
              <a:rPr lang="ru-RU" sz="40000" b="1" spc="-150" dirty="0" smtClean="0">
                <a:latin typeface="+mn-lt"/>
                <a:cs typeface="Arial" panose="020B0604020202020204" pitchFamily="34" charset="0"/>
              </a:rPr>
              <a:t> до 26 июня</a:t>
            </a: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40000" b="1" spc="-150" dirty="0" smtClean="0">
              <a:latin typeface="+mn-lt"/>
              <a:cs typeface="Arial" panose="020B0604020202020204" pitchFamily="34" charset="0"/>
            </a:endParaRPr>
          </a:p>
          <a:p>
            <a:pPr marL="1143000" indent="-1143000" algn="just" fontAlgn="auto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Выплата </a:t>
            </a:r>
            <a:r>
              <a:rPr lang="ru-RU" sz="40000" b="1" spc="-150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Минпросвещением</a:t>
            </a: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РФ премий победителям (200 000,0 </a:t>
            </a:r>
            <a:r>
              <a:rPr lang="ru-RU" sz="40000" b="1" spc="-150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руб</a:t>
            </a:r>
            <a:r>
              <a:rPr lang="ru-RU" sz="40000" b="1" spc="-15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):</a:t>
            </a:r>
            <a:r>
              <a:rPr lang="ru-RU" sz="40000" b="1" spc="-150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40000" b="1" spc="-150" dirty="0" smtClean="0">
                <a:latin typeface="+mn-lt"/>
                <a:cs typeface="Arial" panose="020B0604020202020204" pitchFamily="34" charset="0"/>
              </a:rPr>
              <a:t>до 5 октября</a:t>
            </a:r>
            <a:r>
              <a:rPr lang="ru-RU" sz="40000" b="1" spc="-150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endParaRPr lang="ru-RU" sz="20000" b="1" spc="-150" dirty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12200" b="1" spc="-150" dirty="0" smtClean="0">
                <a:solidFill>
                  <a:srgbClr val="01547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200" b="1" spc="-150" dirty="0">
              <a:solidFill>
                <a:srgbClr val="01547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885387" y="326437"/>
            <a:ext cx="37372152" cy="3564170"/>
          </a:xfrm>
          <a:prstGeom prst="rect">
            <a:avLst/>
          </a:prstGeom>
        </p:spPr>
        <p:txBody>
          <a:bodyPr lIns="541483" tIns="270741" rIns="541483" bIns="270741">
            <a:norm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0" b="1" dirty="0">
                <a:solidFill>
                  <a:srgbClr val="C00000"/>
                </a:solidFill>
              </a:rPr>
              <a:t>Организация конкурса в </a:t>
            </a:r>
            <a:r>
              <a:rPr lang="ru-RU" sz="10000" b="1" dirty="0" smtClean="0">
                <a:solidFill>
                  <a:srgbClr val="C00000"/>
                </a:solidFill>
              </a:rPr>
              <a:t>2024 </a:t>
            </a:r>
            <a:r>
              <a:rPr lang="ru-RU" sz="10000" b="1" dirty="0">
                <a:solidFill>
                  <a:srgbClr val="C00000"/>
                </a:solidFill>
              </a:rPr>
              <a:t>году</a:t>
            </a:r>
            <a:endParaRPr lang="ru-RU" sz="10000" dirty="0">
              <a:solidFill>
                <a:srgbClr val="C00000"/>
              </a:solidFill>
            </a:endParaRPr>
          </a:p>
        </p:txBody>
      </p:sp>
      <p:pic>
        <p:nvPicPr>
          <p:cNvPr id="4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3956" y="32283882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904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795" y="1152204"/>
            <a:ext cx="45689837" cy="2808312"/>
          </a:xfrm>
        </p:spPr>
        <p:txBody>
          <a:bodyPr/>
          <a:lstStyle/>
          <a:p>
            <a:pPr defTabSz="5414818"/>
            <a:r>
              <a:rPr lang="ru-RU" sz="10000" b="1" dirty="0">
                <a:solidFill>
                  <a:srgbClr val="C00000"/>
                </a:solidFill>
              </a:rPr>
              <a:t>Организационное и информационное сопровождение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37527" y="4752604"/>
            <a:ext cx="46229136" cy="1855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молодежной политики Свердловской области</a:t>
            </a:r>
            <a:endParaRPr lang="ru-RU" sz="100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sz="10000" dirty="0"/>
              <a:t> </a:t>
            </a:r>
            <a:r>
              <a:rPr lang="ru-RU" sz="10000" dirty="0" smtClean="0"/>
              <a:t> </a:t>
            </a:r>
            <a:r>
              <a:rPr lang="ru-RU" sz="100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100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://minobraz.egov66.ru/</a:t>
            </a:r>
            <a:r>
              <a:rPr lang="ru-RU" sz="1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0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Раздел: Документы - </a:t>
            </a:r>
            <a:r>
              <a:rPr lang="ru-RU" sz="1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подраздел </a:t>
            </a:r>
            <a:r>
              <a:rPr lang="ru-RU" sz="1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Уведомления</a:t>
            </a:r>
          </a:p>
          <a:p>
            <a:r>
              <a:rPr lang="ru-RU" sz="10000" dirty="0" smtClean="0">
                <a:latin typeface="Times New Roman" panose="02020603050405020304" pitchFamily="18" charset="0"/>
              </a:rPr>
              <a:t>Отдел </a:t>
            </a:r>
            <a:r>
              <a:rPr lang="ru-RU" sz="10000" dirty="0">
                <a:latin typeface="Times New Roman" panose="02020603050405020304" pitchFamily="18" charset="0"/>
              </a:rPr>
              <a:t>высшего образования и развития педагогических </a:t>
            </a:r>
            <a:r>
              <a:rPr lang="ru-RU" sz="10000" dirty="0" smtClean="0">
                <a:latin typeface="Times New Roman" panose="02020603050405020304" pitchFamily="18" charset="0"/>
              </a:rPr>
              <a:t>кадров</a:t>
            </a:r>
            <a:endParaRPr lang="ru-RU" sz="10000" dirty="0">
              <a:latin typeface="Times New Roman" panose="02020603050405020304" pitchFamily="18" charset="0"/>
            </a:endParaRPr>
          </a:p>
          <a:p>
            <a:r>
              <a:rPr lang="ru-RU" sz="10000" b="1" dirty="0" err="1" smtClean="0">
                <a:latin typeface="Times New Roman" panose="02020603050405020304" pitchFamily="18" charset="0"/>
              </a:rPr>
              <a:t>Киргинцева</a:t>
            </a:r>
            <a:r>
              <a:rPr lang="ru-RU" sz="10000" b="1" dirty="0" smtClean="0">
                <a:latin typeface="Times New Roman" panose="02020603050405020304" pitchFamily="18" charset="0"/>
              </a:rPr>
              <a:t> </a:t>
            </a:r>
            <a:r>
              <a:rPr lang="ru-RU" sz="10000" b="1" dirty="0">
                <a:latin typeface="Times New Roman" panose="02020603050405020304" pitchFamily="18" charset="0"/>
              </a:rPr>
              <a:t>Лилия </a:t>
            </a:r>
            <a:r>
              <a:rPr lang="ru-RU" sz="10000" b="1" dirty="0" smtClean="0">
                <a:latin typeface="Times New Roman" panose="02020603050405020304" pitchFamily="18" charset="0"/>
              </a:rPr>
              <a:t>Владимировна, </a:t>
            </a:r>
            <a:r>
              <a:rPr lang="ru-RU" sz="10000" dirty="0" smtClean="0">
                <a:latin typeface="Times New Roman" panose="02020603050405020304" pitchFamily="18" charset="0"/>
              </a:rPr>
              <a:t>консультант</a:t>
            </a:r>
          </a:p>
          <a:p>
            <a:r>
              <a:rPr lang="ru-RU" sz="10000" dirty="0" smtClean="0">
                <a:latin typeface="Times New Roman" panose="02020603050405020304" pitchFamily="18" charset="0"/>
              </a:rPr>
              <a:t>Региональный оператор конкурса:</a:t>
            </a:r>
          </a:p>
          <a:p>
            <a:r>
              <a:rPr lang="ru-RU" sz="10000" dirty="0" smtClean="0">
                <a:latin typeface="+mj-lt"/>
              </a:rPr>
              <a:t>Сайт </a:t>
            </a:r>
            <a:r>
              <a:rPr lang="en-US" sz="10000" u="sng" dirty="0" smtClean="0">
                <a:latin typeface="+mn-lt"/>
                <a:hlinkClick r:id="rId3"/>
              </a:rPr>
              <a:t>https</a:t>
            </a:r>
            <a:r>
              <a:rPr lang="en-US" sz="10000" u="sng" dirty="0">
                <a:latin typeface="+mn-lt"/>
                <a:hlinkClick r:id="rId3"/>
              </a:rPr>
              <a:t>://lu.mcos-so.ru</a:t>
            </a:r>
            <a:r>
              <a:rPr lang="en-US" sz="10000" u="sng" dirty="0" smtClean="0">
                <a:latin typeface="+mn-lt"/>
                <a:hlinkClick r:id="rId3"/>
              </a:rPr>
              <a:t>/</a:t>
            </a:r>
            <a:endParaRPr lang="ru-RU" sz="10000" u="sng" dirty="0" smtClean="0">
              <a:latin typeface="+mn-lt"/>
            </a:endParaRPr>
          </a:p>
          <a:p>
            <a:r>
              <a:rPr lang="ru-RU" sz="10000" dirty="0" smtClean="0">
                <a:latin typeface="+mn-lt"/>
              </a:rPr>
              <a:t>Контактные телефоны: (343) 210-21-22, (343) 210-99-22, </a:t>
            </a:r>
            <a:r>
              <a:rPr lang="en-US" sz="10000" dirty="0" smtClean="0">
                <a:latin typeface="+mn-lt"/>
              </a:rPr>
              <a:t>e</a:t>
            </a:r>
            <a:r>
              <a:rPr lang="ru-RU" sz="10000" dirty="0" smtClean="0">
                <a:latin typeface="+mn-lt"/>
              </a:rPr>
              <a:t>-</a:t>
            </a:r>
            <a:r>
              <a:rPr lang="en-US" sz="10000" dirty="0" smtClean="0">
                <a:latin typeface="+mn-lt"/>
              </a:rPr>
              <a:t>mail</a:t>
            </a:r>
            <a:r>
              <a:rPr lang="ru-RU" sz="10000" dirty="0" smtClean="0">
                <a:latin typeface="+mn-lt"/>
              </a:rPr>
              <a:t>: </a:t>
            </a:r>
            <a:r>
              <a:rPr lang="en-US" sz="10000" u="sng" dirty="0" err="1" smtClean="0">
                <a:latin typeface="+mn-lt"/>
                <a:hlinkClick r:id="rId4"/>
              </a:rPr>
              <a:t>lu</a:t>
            </a:r>
            <a:r>
              <a:rPr lang="ru-RU" sz="10000" u="sng" dirty="0" smtClean="0">
                <a:latin typeface="+mn-lt"/>
                <a:hlinkClick r:id="rId4"/>
              </a:rPr>
              <a:t>@</a:t>
            </a:r>
            <a:r>
              <a:rPr lang="en-US" sz="10000" u="sng" dirty="0" err="1" smtClean="0">
                <a:latin typeface="+mn-lt"/>
                <a:hlinkClick r:id="rId4"/>
              </a:rPr>
              <a:t>rrc</a:t>
            </a:r>
            <a:r>
              <a:rPr lang="ru-RU" sz="10000" u="sng" dirty="0" smtClean="0">
                <a:latin typeface="+mn-lt"/>
                <a:hlinkClick r:id="rId4"/>
              </a:rPr>
              <a:t>-</a:t>
            </a:r>
            <a:r>
              <a:rPr lang="en-US" sz="10000" u="sng" dirty="0" smtClean="0">
                <a:latin typeface="+mn-lt"/>
                <a:hlinkClick r:id="rId4"/>
              </a:rPr>
              <a:t>so</a:t>
            </a:r>
            <a:r>
              <a:rPr lang="ru-RU" sz="10000" u="sng" dirty="0" smtClean="0">
                <a:latin typeface="+mn-lt"/>
                <a:hlinkClick r:id="rId4"/>
              </a:rPr>
              <a:t>.</a:t>
            </a:r>
            <a:r>
              <a:rPr lang="en-US" sz="10000" u="sng" dirty="0" err="1" smtClean="0">
                <a:latin typeface="+mn-lt"/>
                <a:hlinkClick r:id="rId4"/>
              </a:rPr>
              <a:t>ru</a:t>
            </a:r>
            <a:endParaRPr lang="ru-RU" sz="10000" dirty="0" smtClean="0">
              <a:latin typeface="+mn-lt"/>
            </a:endParaRPr>
          </a:p>
          <a:p>
            <a:r>
              <a:rPr lang="ru-RU" sz="10000" b="1" dirty="0" smtClean="0">
                <a:latin typeface="+mn-lt"/>
              </a:rPr>
              <a:t>Баженова Валентина Леонидовна</a:t>
            </a:r>
            <a:r>
              <a:rPr lang="ru-RU" sz="10000" dirty="0" smtClean="0">
                <a:latin typeface="+mn-lt"/>
              </a:rPr>
              <a:t>, начальник </a:t>
            </a:r>
            <a:r>
              <a:rPr lang="ru-RU" sz="10000" dirty="0">
                <a:latin typeface="+mn-lt"/>
              </a:rPr>
              <a:t>отдела </a:t>
            </a:r>
            <a:r>
              <a:rPr lang="ru-RU" sz="10000" dirty="0" smtClean="0">
                <a:latin typeface="+mn-lt"/>
              </a:rPr>
              <a:t>операционного сопровождения социально-экономических платформ </a:t>
            </a:r>
            <a:r>
              <a:rPr lang="ru-RU" sz="10000" dirty="0">
                <a:latin typeface="+mn-lt"/>
              </a:rPr>
              <a:t>и мероприятий</a:t>
            </a:r>
          </a:p>
          <a:p>
            <a:r>
              <a:rPr lang="ru-RU" sz="10000" b="1" dirty="0" smtClean="0">
                <a:latin typeface="+mn-lt"/>
              </a:rPr>
              <a:t>Козлова Ксения Андреевна</a:t>
            </a:r>
            <a:r>
              <a:rPr lang="ru-RU" sz="10000" dirty="0" smtClean="0">
                <a:latin typeface="+mn-lt"/>
              </a:rPr>
              <a:t>, ведущий аналитик, ответственный за прием документов</a:t>
            </a:r>
            <a:endParaRPr lang="ru-RU" sz="10000" dirty="0">
              <a:latin typeface="+mn-lt"/>
            </a:endParaRPr>
          </a:p>
        </p:txBody>
      </p:sp>
      <p:pic>
        <p:nvPicPr>
          <p:cNvPr id="5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33956" y="32283882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7641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052739" y="4680673"/>
            <a:ext cx="46157128" cy="14977587"/>
          </a:xfrm>
          <a:prstGeom prst="rect">
            <a:avLst/>
          </a:prstGeom>
        </p:spPr>
        <p:txBody>
          <a:bodyPr lIns="541483" tIns="270741" rIns="541483" bIns="270741">
            <a:norm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0000" b="1" dirty="0" smtClean="0"/>
              <a:t>Адрес</a:t>
            </a:r>
            <a:r>
              <a:rPr lang="ru-RU" sz="10000" dirty="0" smtClean="0"/>
              <a:t>: г</a:t>
            </a:r>
            <a:r>
              <a:rPr lang="ru-RU" sz="10000" dirty="0"/>
              <a:t>. Екатеринбург, </a:t>
            </a:r>
            <a:endParaRPr lang="ru-RU" sz="10000" dirty="0" smtClean="0"/>
          </a:p>
          <a:p>
            <a:pPr algn="just"/>
            <a:r>
              <a:rPr lang="ru-RU" sz="10000" dirty="0" smtClean="0"/>
              <a:t>ул</a:t>
            </a:r>
            <a:r>
              <a:rPr lang="ru-RU" sz="10000" dirty="0"/>
              <a:t>. Белинского 163, второй </a:t>
            </a:r>
            <a:r>
              <a:rPr lang="ru-RU" sz="10000" dirty="0" smtClean="0"/>
              <a:t>этаж, </a:t>
            </a:r>
            <a:r>
              <a:rPr lang="ru-RU" sz="10000" dirty="0" err="1" smtClean="0"/>
              <a:t>каб</a:t>
            </a:r>
            <a:r>
              <a:rPr lang="ru-RU" sz="10000" dirty="0" smtClean="0"/>
              <a:t>. 209 </a:t>
            </a:r>
            <a:r>
              <a:rPr lang="ru-RU" sz="10000" dirty="0"/>
              <a:t>(здание ГБОУ СО «ЦПМСС «Эхо»). </a:t>
            </a:r>
            <a:endParaRPr lang="ru-RU" sz="10000" dirty="0" smtClean="0"/>
          </a:p>
          <a:p>
            <a:pPr algn="just"/>
            <a:endParaRPr lang="ru-RU" sz="10000" b="1" i="1" dirty="0" smtClean="0"/>
          </a:p>
          <a:p>
            <a:pPr algn="just"/>
            <a:r>
              <a:rPr lang="ru-RU" sz="10000" b="1" i="1" dirty="0" smtClean="0"/>
              <a:t>По предварительной записи</a:t>
            </a:r>
          </a:p>
          <a:p>
            <a:pPr algn="just"/>
            <a:r>
              <a:rPr lang="ru-RU" sz="10000" b="1" i="1" dirty="0"/>
              <a:t>Необходимо личное присутствие претендентов</a:t>
            </a:r>
            <a:endParaRPr lang="ru-RU" sz="10000" b="1" dirty="0" smtClean="0"/>
          </a:p>
          <a:p>
            <a:pPr algn="just"/>
            <a:endParaRPr lang="ru-RU" sz="10000" b="1" dirty="0" smtClean="0"/>
          </a:p>
          <a:p>
            <a:pPr algn="just"/>
            <a:r>
              <a:rPr lang="ru-RU" sz="10000" b="1" dirty="0" smtClean="0"/>
              <a:t>Контактные телефоны</a:t>
            </a:r>
            <a:r>
              <a:rPr lang="ru-RU" sz="10000" b="1" dirty="0"/>
              <a:t>: </a:t>
            </a:r>
            <a:r>
              <a:rPr lang="ru-RU" sz="10000" dirty="0"/>
              <a:t>(343) 210-99-22, (343) 210-21-22 </a:t>
            </a:r>
            <a:endParaRPr lang="ru-RU" sz="10000" dirty="0" smtClean="0"/>
          </a:p>
          <a:p>
            <a:pPr algn="just"/>
            <a:endParaRPr lang="ru-RU" sz="10000" b="1" dirty="0" smtClean="0"/>
          </a:p>
          <a:p>
            <a:pPr algn="just"/>
            <a:r>
              <a:rPr lang="ru-RU" sz="10000" b="1" dirty="0" smtClean="0"/>
              <a:t>График приема документов:</a:t>
            </a:r>
            <a:endParaRPr lang="ru-RU" sz="12000" b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525347" y="1008188"/>
            <a:ext cx="37372152" cy="3564170"/>
          </a:xfrm>
          <a:prstGeom prst="rect">
            <a:avLst/>
          </a:prstGeom>
        </p:spPr>
        <p:txBody>
          <a:bodyPr lIns="541483" tIns="270741" rIns="541483" bIns="270741">
            <a:normAutofit/>
          </a:bodyPr>
          <a:lstStyle>
            <a:lvl1pPr algn="ctr" defTabSz="5414818" rtl="0" eaLnBrk="1" latinLnBrk="0" hangingPunct="1">
              <a:spcBef>
                <a:spcPct val="0"/>
              </a:spcBef>
              <a:buNone/>
              <a:defRPr sz="2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0" b="1" dirty="0" smtClean="0">
                <a:solidFill>
                  <a:srgbClr val="C00000"/>
                </a:solidFill>
              </a:rPr>
              <a:t>Прием конкурсных документов</a:t>
            </a:r>
            <a:endParaRPr lang="ru-RU" sz="10000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51889"/>
              </p:ext>
            </p:extLst>
          </p:nvPr>
        </p:nvGraphicFramePr>
        <p:xfrm>
          <a:off x="2556794" y="20594364"/>
          <a:ext cx="45688691" cy="790381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973718">
                  <a:extLst>
                    <a:ext uri="{9D8B030D-6E8A-4147-A177-3AD203B41FA5}">
                      <a16:colId xmlns:a16="http://schemas.microsoft.com/office/drawing/2014/main" val="2686407916"/>
                    </a:ext>
                  </a:extLst>
                </a:gridCol>
                <a:gridCol w="27714973">
                  <a:extLst>
                    <a:ext uri="{9D8B030D-6E8A-4147-A177-3AD203B41FA5}">
                      <a16:colId xmlns:a16="http://schemas.microsoft.com/office/drawing/2014/main" val="799758492"/>
                    </a:ext>
                  </a:extLst>
                </a:gridCol>
              </a:tblGrid>
              <a:tr h="23474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0" dirty="0">
                          <a:effectLst/>
                        </a:rPr>
                        <a:t>П</a:t>
                      </a:r>
                      <a:r>
                        <a:rPr lang="ru-RU" sz="10000" dirty="0" smtClean="0">
                          <a:effectLst/>
                        </a:rPr>
                        <a:t>онедельник </a:t>
                      </a:r>
                      <a:r>
                        <a:rPr lang="ru-RU" sz="10000" dirty="0">
                          <a:effectLst/>
                        </a:rPr>
                        <a:t>– четверг</a:t>
                      </a:r>
                      <a:endParaRPr lang="ru-RU" sz="1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0" dirty="0">
                          <a:effectLst/>
                        </a:rPr>
                        <a:t>с 9.00 до 16.30, перерыв с 12.00 до 13.00</a:t>
                      </a:r>
                      <a:endParaRPr lang="ru-RU" sz="1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6879783"/>
                  </a:ext>
                </a:extLst>
              </a:tr>
              <a:tr h="5556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0" dirty="0">
                          <a:effectLst/>
                        </a:rPr>
                        <a:t>Пятница, суббота, воскресенье</a:t>
                      </a:r>
                      <a:endParaRPr lang="ru-RU" sz="1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0" dirty="0">
                          <a:effectLst/>
                        </a:rPr>
                        <a:t>прием документов не осуществляется</a:t>
                      </a:r>
                      <a:endParaRPr lang="ru-RU" sz="1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0639671"/>
                  </a:ext>
                </a:extLst>
              </a:tr>
            </a:tbl>
          </a:graphicData>
        </a:graphic>
      </p:graphicFrame>
      <p:pic>
        <p:nvPicPr>
          <p:cNvPr id="5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3956" y="32283805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6049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795" y="1152204"/>
            <a:ext cx="45689837" cy="2808312"/>
          </a:xfrm>
        </p:spPr>
        <p:txBody>
          <a:bodyPr/>
          <a:lstStyle/>
          <a:p>
            <a:pPr defTabSz="5414818"/>
            <a:r>
              <a:rPr lang="ru-RU" sz="10000" b="1" dirty="0">
                <a:solidFill>
                  <a:srgbClr val="C00000"/>
                </a:solidFill>
              </a:rPr>
              <a:t>Техническая экспертиза конкурсных документов</a:t>
            </a:r>
            <a:r>
              <a:rPr lang="ru-RU" sz="10000" dirty="0">
                <a:solidFill>
                  <a:srgbClr val="C00000"/>
                </a:solidFill>
              </a:rPr>
              <a:t/>
            </a:r>
            <a:br>
              <a:rPr lang="ru-RU" sz="10000" dirty="0">
                <a:solidFill>
                  <a:srgbClr val="C00000"/>
                </a:solidFill>
              </a:rPr>
            </a:b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6795" y="4778646"/>
            <a:ext cx="46229136" cy="1855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indent="-1371600" algn="just" fontAlgn="auto">
              <a:spcAft>
                <a:spcPts val="0"/>
              </a:spcAft>
              <a:buAutoNum type="arabicPeriod"/>
              <a:defRPr/>
            </a:pPr>
            <a:r>
              <a:rPr lang="ru-RU" sz="10000" b="1" dirty="0">
                <a:latin typeface="+mn-lt"/>
              </a:rPr>
              <a:t>Полнота и правильность оформления пакета конкурсных документов (в соответствии с перечнем, определенным Правилами Конкурса, Уведомлением)</a:t>
            </a:r>
          </a:p>
          <a:p>
            <a:pPr marL="1371600" indent="-1371600" algn="just" fontAlgn="auto">
              <a:spcAft>
                <a:spcPts val="0"/>
              </a:spcAft>
              <a:buAutoNum type="arabicPeriod"/>
              <a:defRPr/>
            </a:pPr>
            <a:endParaRPr lang="ru-RU" sz="10000" b="1" dirty="0">
              <a:latin typeface="+mn-lt"/>
            </a:endParaRPr>
          </a:p>
          <a:p>
            <a:pPr marL="1371600" indent="-1371600" algn="just" fontAlgn="auto">
              <a:spcAft>
                <a:spcPts val="0"/>
              </a:spcAft>
              <a:buAutoNum type="arabicPeriod"/>
              <a:defRPr/>
            </a:pPr>
            <a:r>
              <a:rPr lang="ru-RU" sz="10000" b="1" dirty="0">
                <a:latin typeface="+mn-lt"/>
              </a:rPr>
              <a:t>Учитель, заявившийся на конкурс, не являлся получателем </a:t>
            </a:r>
            <a:r>
              <a:rPr lang="ru-RU" sz="10000" b="1" dirty="0" smtClean="0">
                <a:latin typeface="+mn-lt"/>
              </a:rPr>
              <a:t>премии </a:t>
            </a:r>
            <a:r>
              <a:rPr lang="ru-RU" sz="10000" b="1" dirty="0">
                <a:latin typeface="+mn-lt"/>
              </a:rPr>
              <a:t>(2019 -</a:t>
            </a:r>
            <a:r>
              <a:rPr lang="ru-RU" sz="10000" b="1" dirty="0" smtClean="0">
                <a:latin typeface="+mn-lt"/>
              </a:rPr>
              <a:t> 2023 г</a:t>
            </a:r>
            <a:r>
              <a:rPr lang="ru-RU" sz="10000" b="1" dirty="0">
                <a:latin typeface="+mn-lt"/>
              </a:rPr>
              <a:t>.) – проверка по базе данных Министерства просвещения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10000" b="1" dirty="0">
                <a:latin typeface="+mn-lt"/>
              </a:rPr>
              <a:t>    </a:t>
            </a:r>
            <a:r>
              <a:rPr lang="en-US" sz="10000" b="1" u="sng" dirty="0">
                <a:solidFill>
                  <a:srgbClr val="0070C0"/>
                </a:solidFill>
                <a:latin typeface="+mn-lt"/>
              </a:rPr>
              <a:t>edu.ru/best-teachers</a:t>
            </a:r>
            <a:r>
              <a:rPr lang="ru-RU" sz="10000" b="1" dirty="0">
                <a:latin typeface="+mn-lt"/>
              </a:rPr>
              <a:t> </a:t>
            </a:r>
          </a:p>
          <a:p>
            <a:pPr marL="1371600" indent="-1371600" algn="just" fontAlgn="auto">
              <a:spcAft>
                <a:spcPts val="0"/>
              </a:spcAft>
              <a:buAutoNum type="arabicPeriod"/>
              <a:defRPr/>
            </a:pPr>
            <a:endParaRPr lang="ru-RU" sz="10000" b="1" dirty="0">
              <a:latin typeface="+mn-lt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10000" b="1" dirty="0">
                <a:latin typeface="+mn-lt"/>
              </a:rPr>
              <a:t>3. Имеет учебную нагрузку не менее 18 часов, педагогический стаж не менее 3-х лет в образовательной организации</a:t>
            </a:r>
          </a:p>
          <a:p>
            <a:pPr marL="1371600" indent="-1371600" algn="just" fontAlgn="auto">
              <a:spcAft>
                <a:spcPts val="0"/>
              </a:spcAft>
              <a:buAutoNum type="arabicPeriod"/>
              <a:defRPr/>
            </a:pPr>
            <a:endParaRPr lang="ru-RU" sz="10000" b="1" dirty="0">
              <a:latin typeface="+mn-lt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10000" b="1" dirty="0">
                <a:latin typeface="+mn-lt"/>
              </a:rPr>
              <a:t>4. Не выполняет административные или организационные функции</a:t>
            </a:r>
          </a:p>
        </p:txBody>
      </p:sp>
      <p:pic>
        <p:nvPicPr>
          <p:cNvPr id="5" name="Picture 11" descr="F:\MyDoc\Доки\Для министерства\09.09.10\13.10.10\низ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3956" y="32283882"/>
            <a:ext cx="50743805" cy="15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94101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11211</TotalTime>
  <Words>3130</Words>
  <Application>Microsoft Office PowerPoint</Application>
  <PresentationFormat>Произвольный</PresentationFormat>
  <Paragraphs>503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Итоги проведения конкурса в 2023 году </vt:lpstr>
      <vt:lpstr>Характеристика победителей конкурса в 2023 году </vt:lpstr>
      <vt:lpstr>Презентация PowerPoint</vt:lpstr>
      <vt:lpstr>Презентация PowerPoint</vt:lpstr>
      <vt:lpstr>Организационное и информационное сопровождение</vt:lpstr>
      <vt:lpstr>Презентация PowerPoint</vt:lpstr>
      <vt:lpstr>Техническая экспертиза конкурсных документов </vt:lpstr>
      <vt:lpstr>Необходимая конкурсная документация для участия </vt:lpstr>
      <vt:lpstr>Подробная информация о правилах приема</vt:lpstr>
      <vt:lpstr>Условия участия учителей в Конкурсе  1. Наличие собственной методической разработки по преподаваемому предмету, имеющей положительное заключение по итогам апробации в профессиональном сообществе – максимально 10 баллов</vt:lpstr>
      <vt:lpstr>2. Высокие результаты учебных достижений обучающихся при их позитивной динамике за последние три года – максимально 10 баллов</vt:lpstr>
      <vt:lpstr> 3. Высокие результаты внеурочной деятельности обучающихся по учебному предмету максимально 10 баллов</vt:lpstr>
      <vt:lpstr>4. Создание учителем условий для адресной работы с различными категориями обучающихся (одаренные дети, дети из социально - неблагополучных семей, дети, попавшие в трудные жизненные ситуации, дети из семей мигрантов, дети-сироты и дети, оставшиеся без попечения родителей, дети-инвалиды и дети с ограниченными возможностями здоровья, дети с девиантным (общественно опасным) поведением) максимально 10 баллов</vt:lpstr>
      <vt:lpstr>Презентация PowerPoint</vt:lpstr>
      <vt:lpstr>5. Обеспечение высокого качества организации образовательного процесса на основе эффективного использования  различных  образовательных технологий, в том числе дистанционных образовательных технологий или электронного обучения - максимально 10 баллов</vt:lpstr>
      <vt:lpstr>Презентация PowerPoint</vt:lpstr>
      <vt:lpstr>6. Непрерывность профессионального развития учителя - максимально 10 баллов</vt:lpstr>
      <vt:lpstr>Конкурс  в системе непрерывного развития профессионального мастерства  педагогических работников Свердловской области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Новый Компьютер</dc:creator>
  <cp:lastModifiedBy>Пользователь Windows</cp:lastModifiedBy>
  <cp:revision>400</cp:revision>
  <cp:lastPrinted>2023-03-24T07:46:43Z</cp:lastPrinted>
  <dcterms:created xsi:type="dcterms:W3CDTF">2016-11-08T10:51:41Z</dcterms:created>
  <dcterms:modified xsi:type="dcterms:W3CDTF">2024-03-18T05:22:22Z</dcterms:modified>
</cp:coreProperties>
</file>